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6"/>
  </p:sldMasterIdLst>
  <p:handoutMasterIdLst>
    <p:handoutMasterId r:id="rId24"/>
  </p:handoutMasterIdLst>
  <p:sldIdLst>
    <p:sldId id="256" r:id="rId7"/>
    <p:sldId id="257" r:id="rId8"/>
    <p:sldId id="278" r:id="rId9"/>
    <p:sldId id="267" r:id="rId10"/>
    <p:sldId id="261" r:id="rId11"/>
    <p:sldId id="262" r:id="rId12"/>
    <p:sldId id="263" r:id="rId13"/>
    <p:sldId id="264" r:id="rId14"/>
    <p:sldId id="265" r:id="rId15"/>
    <p:sldId id="268" r:id="rId16"/>
    <p:sldId id="269" r:id="rId17"/>
    <p:sldId id="270" r:id="rId18"/>
    <p:sldId id="271" r:id="rId19"/>
    <p:sldId id="272" r:id="rId20"/>
    <p:sldId id="273" r:id="rId21"/>
    <p:sldId id="274" r:id="rId22"/>
    <p:sldId id="266"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5" autoAdjust="0"/>
    <p:restoredTop sz="94660"/>
  </p:normalViewPr>
  <p:slideViewPr>
    <p:cSldViewPr snapToGrid="0">
      <p:cViewPr varScale="1">
        <p:scale>
          <a:sx n="95" d="100"/>
          <a:sy n="95" d="100"/>
        </p:scale>
        <p:origin x="1014" y="792"/>
      </p:cViewPr>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86" d="100"/>
          <a:sy n="86" d="100"/>
        </p:scale>
        <p:origin x="2928"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handoutMaster" Target="handoutMasters/handoutMaster1.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8F41633-117D-4D38-920F-EB231DA4414A}" type="datetimeFigureOut">
              <a:rPr lang="en-US" smtClean="0"/>
              <a:t>1/6/2022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A5D2CB1-7E87-428C-A97F-8904C1E55C72}" type="slidenum">
              <a:rPr lang="en-US" smtClean="0"/>
              <a:t>‹#›</a:t>
            </a:fld>
            <a:endParaRPr lang="en-US"/>
          </a:p>
        </p:txBody>
      </p:sp>
    </p:spTree>
    <p:extLst>
      <p:ext uri="{BB962C8B-B14F-4D97-AF65-F5344CB8AC3E}">
        <p14:creationId xmlns:p14="http://schemas.microsoft.com/office/powerpoint/2010/main" val="166763384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835428"/>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4315103"/>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836114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68000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2371309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2617365"/>
            <a:ext cx="5181600" cy="35595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2617365"/>
            <a:ext cx="5181600" cy="35595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41403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330680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9944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853968"/>
            <a:ext cx="3932237" cy="1003533"/>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1853968"/>
            <a:ext cx="6172200" cy="400708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860646"/>
            <a:ext cx="3932237" cy="300834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648044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656825"/>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1656825"/>
            <a:ext cx="6172200" cy="4204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3257026"/>
            <a:ext cx="3932237" cy="261196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768810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1527976"/>
            <a:ext cx="10515600" cy="9100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2617364"/>
            <a:ext cx="10515600" cy="395121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0" y="0"/>
            <a:ext cx="12192000" cy="13485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838200" y="202462"/>
            <a:ext cx="4270080" cy="943664"/>
          </a:xfrm>
          <a:prstGeom prst="rect">
            <a:avLst/>
          </a:prstGeom>
        </p:spPr>
      </p:pic>
    </p:spTree>
    <p:extLst>
      <p:ext uri="{BB962C8B-B14F-4D97-AF65-F5344CB8AC3E}">
        <p14:creationId xmlns:p14="http://schemas.microsoft.com/office/powerpoint/2010/main" val="236593291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Rulemaking Hearing</a:t>
            </a:r>
          </a:p>
        </p:txBody>
      </p:sp>
      <p:sp>
        <p:nvSpPr>
          <p:cNvPr id="3" name="Subtitle 2"/>
          <p:cNvSpPr>
            <a:spLocks noGrp="1"/>
          </p:cNvSpPr>
          <p:nvPr>
            <p:ph type="subTitle" idx="1"/>
          </p:nvPr>
        </p:nvSpPr>
        <p:spPr/>
        <p:txBody>
          <a:bodyPr/>
          <a:lstStyle/>
          <a:p>
            <a:r>
              <a:rPr lang="en-US" sz="3600" dirty="0"/>
              <a:t>Notary Program Rules</a:t>
            </a:r>
          </a:p>
          <a:p>
            <a:r>
              <a:rPr lang="en-US" dirty="0"/>
              <a:t>January 6</a:t>
            </a:r>
            <a:r>
              <a:rPr lang="en-US" baseline="30000" dirty="0"/>
              <a:t>th</a:t>
            </a:r>
            <a:r>
              <a:rPr lang="en-US" dirty="0"/>
              <a:t>, 2022</a:t>
            </a:r>
          </a:p>
        </p:txBody>
      </p:sp>
    </p:spTree>
    <p:extLst>
      <p:ext uri="{BB962C8B-B14F-4D97-AF65-F5344CB8AC3E}">
        <p14:creationId xmlns:p14="http://schemas.microsoft.com/office/powerpoint/2010/main" val="17694393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8D2575C-98CD-4D08-9472-7F2D1D4507F4}"/>
              </a:ext>
            </a:extLst>
          </p:cNvPr>
          <p:cNvSpPr>
            <a:spLocks noGrp="1"/>
          </p:cNvSpPr>
          <p:nvPr>
            <p:ph type="title"/>
          </p:nvPr>
        </p:nvSpPr>
        <p:spPr/>
        <p:txBody>
          <a:bodyPr/>
          <a:lstStyle/>
          <a:p>
            <a:r>
              <a:rPr lang="en-US" b="1" dirty="0"/>
              <a:t>Public testimony &amp; comment</a:t>
            </a:r>
            <a:endParaRPr lang="en-US" dirty="0"/>
          </a:p>
        </p:txBody>
      </p:sp>
      <p:sp>
        <p:nvSpPr>
          <p:cNvPr id="6" name="Content Placeholder 5">
            <a:extLst>
              <a:ext uri="{FF2B5EF4-FFF2-40B4-BE49-F238E27FC236}">
                <a16:creationId xmlns:a16="http://schemas.microsoft.com/office/drawing/2014/main" id="{9DD9C331-C68F-4BFD-9FA9-3B183CA85431}"/>
              </a:ext>
            </a:extLst>
          </p:cNvPr>
          <p:cNvSpPr>
            <a:spLocks noGrp="1"/>
          </p:cNvSpPr>
          <p:nvPr>
            <p:ph idx="1"/>
          </p:nvPr>
        </p:nvSpPr>
        <p:spPr/>
        <p:txBody>
          <a:bodyPr/>
          <a:lstStyle/>
          <a:p>
            <a:pPr marL="0" indent="0">
              <a:buNone/>
            </a:pPr>
            <a:r>
              <a:rPr lang="en-US" dirty="0"/>
              <a:t>Please bear in mind that if you have already submitted written comments, those points are already part of the record. In addition, you may submit further written comments to our office after this hearing. </a:t>
            </a:r>
          </a:p>
          <a:p>
            <a:pPr marL="0" indent="0">
              <a:buNone/>
            </a:pPr>
            <a:endParaRPr lang="en-US" dirty="0"/>
          </a:p>
          <a:p>
            <a:pPr marL="0" indent="0">
              <a:buNone/>
            </a:pPr>
            <a:r>
              <a:rPr lang="en-US" dirty="0"/>
              <a:t>You need not repeat points you have already made in writing. In addition, if earlier speakers end up making the same point you wish to make, it is appropriate for you to indicate that you agree with the prior testimony given on a point rather than repeating the earlier testimony in full.</a:t>
            </a:r>
          </a:p>
          <a:p>
            <a:endParaRPr lang="en-US" dirty="0"/>
          </a:p>
        </p:txBody>
      </p:sp>
    </p:spTree>
    <p:extLst>
      <p:ext uri="{BB962C8B-B14F-4D97-AF65-F5344CB8AC3E}">
        <p14:creationId xmlns:p14="http://schemas.microsoft.com/office/powerpoint/2010/main" val="70202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animEffect transition="in" filter="fade">
                                      <p:cBhvr>
                                        <p:cTn id="11"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AE3FB56-E324-42D1-8D91-945F44F663BD}"/>
              </a:ext>
            </a:extLst>
          </p:cNvPr>
          <p:cNvSpPr>
            <a:spLocks noGrp="1"/>
          </p:cNvSpPr>
          <p:nvPr>
            <p:ph type="title"/>
          </p:nvPr>
        </p:nvSpPr>
        <p:spPr/>
        <p:txBody>
          <a:bodyPr/>
          <a:lstStyle/>
          <a:p>
            <a:r>
              <a:rPr lang="en-US" b="1" dirty="0"/>
              <a:t>Public testimony &amp; comment</a:t>
            </a:r>
            <a:endParaRPr lang="en-US" dirty="0"/>
          </a:p>
        </p:txBody>
      </p:sp>
      <p:sp>
        <p:nvSpPr>
          <p:cNvPr id="6" name="Content Placeholder 5">
            <a:extLst>
              <a:ext uri="{FF2B5EF4-FFF2-40B4-BE49-F238E27FC236}">
                <a16:creationId xmlns:a16="http://schemas.microsoft.com/office/drawing/2014/main" id="{9ADB4197-79BB-442C-9F31-5EF9D75E74A9}"/>
              </a:ext>
            </a:extLst>
          </p:cNvPr>
          <p:cNvSpPr>
            <a:spLocks noGrp="1"/>
          </p:cNvSpPr>
          <p:nvPr>
            <p:ph idx="1"/>
          </p:nvPr>
        </p:nvSpPr>
        <p:spPr/>
        <p:txBody>
          <a:bodyPr/>
          <a:lstStyle/>
          <a:p>
            <a:pPr marL="0" indent="0">
              <a:buNone/>
            </a:pPr>
            <a:r>
              <a:rPr lang="en-US" dirty="0"/>
              <a:t>When you registered for this webinar, you answered a few questions. We will reference the registration records and individually unmute participants who indicated that they plan to testify during the hearing. </a:t>
            </a:r>
          </a:p>
          <a:p>
            <a:pPr marL="0" indent="0">
              <a:buNone/>
            </a:pPr>
            <a:endParaRPr lang="en-US" dirty="0"/>
          </a:p>
          <a:p>
            <a:pPr marL="0" indent="0">
              <a:buNone/>
            </a:pPr>
            <a:r>
              <a:rPr lang="en-US" dirty="0"/>
              <a:t>We will call on the pre-registered speakers in the order in which they registered for this hearing. After we have exhausted the list of pre-registered speakers, we will call upon attendees to use the “raise hand” tool to indicate that they wish to speak. </a:t>
            </a:r>
          </a:p>
          <a:p>
            <a:endParaRPr lang="en-US" dirty="0"/>
          </a:p>
        </p:txBody>
      </p:sp>
    </p:spTree>
    <p:extLst>
      <p:ext uri="{BB962C8B-B14F-4D97-AF65-F5344CB8AC3E}">
        <p14:creationId xmlns:p14="http://schemas.microsoft.com/office/powerpoint/2010/main" val="2610093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animEffect transition="in" filter="fade">
                                      <p:cBhvr>
                                        <p:cTn id="11"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1ED9EA-9DE9-4934-951B-C17DE15AC6A2}"/>
              </a:ext>
            </a:extLst>
          </p:cNvPr>
          <p:cNvSpPr>
            <a:spLocks noGrp="1"/>
          </p:cNvSpPr>
          <p:nvPr>
            <p:ph type="title"/>
          </p:nvPr>
        </p:nvSpPr>
        <p:spPr/>
        <p:txBody>
          <a:bodyPr/>
          <a:lstStyle/>
          <a:p>
            <a:r>
              <a:rPr lang="en-US" b="1" dirty="0"/>
              <a:t>Public testimony &amp; comment</a:t>
            </a:r>
            <a:endParaRPr lang="en-US" dirty="0"/>
          </a:p>
        </p:txBody>
      </p:sp>
      <p:sp>
        <p:nvSpPr>
          <p:cNvPr id="3" name="Content Placeholder 2">
            <a:extLst>
              <a:ext uri="{FF2B5EF4-FFF2-40B4-BE49-F238E27FC236}">
                <a16:creationId xmlns:a16="http://schemas.microsoft.com/office/drawing/2014/main" id="{16BFC21A-04AD-4AE7-B213-E7C9E5DB5808}"/>
              </a:ext>
            </a:extLst>
          </p:cNvPr>
          <p:cNvSpPr>
            <a:spLocks noGrp="1"/>
          </p:cNvSpPr>
          <p:nvPr>
            <p:ph idx="1"/>
          </p:nvPr>
        </p:nvSpPr>
        <p:spPr/>
        <p:txBody>
          <a:bodyPr/>
          <a:lstStyle/>
          <a:p>
            <a:pPr marL="0" indent="0">
              <a:buNone/>
            </a:pPr>
            <a:r>
              <a:rPr lang="en-US" dirty="0"/>
              <a:t>Please prepare, we will announce your name and state when you are unmuted. When you finish, we will mute you again and move down the list.</a:t>
            </a:r>
          </a:p>
          <a:p>
            <a:pPr marL="0" indent="0">
              <a:buNone/>
            </a:pPr>
            <a:endParaRPr lang="en-US" dirty="0"/>
          </a:p>
          <a:p>
            <a:pPr marL="0" indent="0">
              <a:buNone/>
            </a:pPr>
            <a:r>
              <a:rPr lang="en-US" dirty="0"/>
              <a:t>When you speak, please introduce yourself for the recording when you begin. If you represent an organization, please identify the organization. </a:t>
            </a:r>
          </a:p>
          <a:p>
            <a:endParaRPr lang="en-US" dirty="0"/>
          </a:p>
        </p:txBody>
      </p:sp>
    </p:spTree>
    <p:extLst>
      <p:ext uri="{BB962C8B-B14F-4D97-AF65-F5344CB8AC3E}">
        <p14:creationId xmlns:p14="http://schemas.microsoft.com/office/powerpoint/2010/main" val="4103097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69530-24B3-4567-9AF1-B799EFF13CFF}"/>
              </a:ext>
            </a:extLst>
          </p:cNvPr>
          <p:cNvSpPr>
            <a:spLocks noGrp="1"/>
          </p:cNvSpPr>
          <p:nvPr>
            <p:ph type="title"/>
          </p:nvPr>
        </p:nvSpPr>
        <p:spPr/>
        <p:txBody>
          <a:bodyPr/>
          <a:lstStyle/>
          <a:p>
            <a:r>
              <a:rPr lang="en-US" b="1" dirty="0"/>
              <a:t>Public testimony &amp; comment</a:t>
            </a:r>
            <a:endParaRPr lang="en-US" dirty="0"/>
          </a:p>
        </p:txBody>
      </p:sp>
      <p:sp>
        <p:nvSpPr>
          <p:cNvPr id="3" name="Content Placeholder 2">
            <a:extLst>
              <a:ext uri="{FF2B5EF4-FFF2-40B4-BE49-F238E27FC236}">
                <a16:creationId xmlns:a16="http://schemas.microsoft.com/office/drawing/2014/main" id="{A36DAFA2-A134-4049-82CD-79B95878997F}"/>
              </a:ext>
            </a:extLst>
          </p:cNvPr>
          <p:cNvSpPr>
            <a:spLocks noGrp="1"/>
          </p:cNvSpPr>
          <p:nvPr>
            <p:ph idx="1"/>
          </p:nvPr>
        </p:nvSpPr>
        <p:spPr/>
        <p:txBody>
          <a:bodyPr/>
          <a:lstStyle/>
          <a:p>
            <a:pPr marL="0" indent="0">
              <a:buNone/>
            </a:pPr>
            <a:r>
              <a:rPr lang="en-US" dirty="0"/>
              <a:t>When speaking about a particular provision in the proposed rules, it will assist the process if you say the rule number that you are addressing. The rule number is listed in the set of proposed rules that were published with the notice of this hearing. </a:t>
            </a:r>
          </a:p>
          <a:p>
            <a:pPr marL="0" indent="0">
              <a:buNone/>
            </a:pPr>
            <a:endParaRPr lang="en-US" dirty="0"/>
          </a:p>
          <a:p>
            <a:pPr marL="0" indent="0">
              <a:buNone/>
            </a:pPr>
            <a:r>
              <a:rPr lang="en-US" dirty="0"/>
              <a:t>If you do not know the rule number or do not have the set of proposed rules we are considering today, please simply state the general topic of the proposed rule that you wish to address.</a:t>
            </a:r>
          </a:p>
          <a:p>
            <a:endParaRPr lang="en-US" dirty="0"/>
          </a:p>
        </p:txBody>
      </p:sp>
    </p:spTree>
    <p:extLst>
      <p:ext uri="{BB962C8B-B14F-4D97-AF65-F5344CB8AC3E}">
        <p14:creationId xmlns:p14="http://schemas.microsoft.com/office/powerpoint/2010/main" val="3636984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52069-0DC7-49E8-A20E-30CC4B1A5827}"/>
              </a:ext>
            </a:extLst>
          </p:cNvPr>
          <p:cNvSpPr>
            <a:spLocks noGrp="1"/>
          </p:cNvSpPr>
          <p:nvPr>
            <p:ph type="title"/>
          </p:nvPr>
        </p:nvSpPr>
        <p:spPr/>
        <p:txBody>
          <a:bodyPr/>
          <a:lstStyle/>
          <a:p>
            <a:r>
              <a:rPr lang="en-US" b="1" dirty="0"/>
              <a:t>Public testimony &amp; comment</a:t>
            </a:r>
            <a:endParaRPr lang="en-US" dirty="0"/>
          </a:p>
        </p:txBody>
      </p:sp>
      <p:sp>
        <p:nvSpPr>
          <p:cNvPr id="3" name="Content Placeholder 2">
            <a:extLst>
              <a:ext uri="{FF2B5EF4-FFF2-40B4-BE49-F238E27FC236}">
                <a16:creationId xmlns:a16="http://schemas.microsoft.com/office/drawing/2014/main" id="{B3617494-3D02-4823-8E0B-D2A4AAC3B813}"/>
              </a:ext>
            </a:extLst>
          </p:cNvPr>
          <p:cNvSpPr>
            <a:spLocks noGrp="1"/>
          </p:cNvSpPr>
          <p:nvPr>
            <p:ph idx="1"/>
          </p:nvPr>
        </p:nvSpPr>
        <p:spPr/>
        <p:txBody>
          <a:bodyPr/>
          <a:lstStyle/>
          <a:p>
            <a:pPr marL="0" indent="0">
              <a:buNone/>
            </a:pPr>
            <a:r>
              <a:rPr lang="en-US" dirty="0"/>
              <a:t>Additionally, because this is a formal rulemaking hearing under the Colorado Administrative Procedures Act, please address your comments to me, the hearing officer, and refrain from directing questions to other panel members.  </a:t>
            </a:r>
          </a:p>
          <a:p>
            <a:pPr marL="0" indent="0">
              <a:buNone/>
            </a:pPr>
            <a:endParaRPr lang="en-US" dirty="0"/>
          </a:p>
          <a:p>
            <a:endParaRPr lang="en-US" dirty="0"/>
          </a:p>
        </p:txBody>
      </p:sp>
    </p:spTree>
    <p:extLst>
      <p:ext uri="{BB962C8B-B14F-4D97-AF65-F5344CB8AC3E}">
        <p14:creationId xmlns:p14="http://schemas.microsoft.com/office/powerpoint/2010/main" val="3437552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349ED-B552-45B3-9862-3969DE90F178}"/>
              </a:ext>
            </a:extLst>
          </p:cNvPr>
          <p:cNvSpPr>
            <a:spLocks noGrp="1"/>
          </p:cNvSpPr>
          <p:nvPr>
            <p:ph type="title"/>
          </p:nvPr>
        </p:nvSpPr>
        <p:spPr/>
        <p:txBody>
          <a:bodyPr/>
          <a:lstStyle/>
          <a:p>
            <a:r>
              <a:rPr lang="en-US" b="1" dirty="0"/>
              <a:t>Public testimony &amp; comment</a:t>
            </a:r>
            <a:endParaRPr lang="en-US" dirty="0"/>
          </a:p>
        </p:txBody>
      </p:sp>
      <p:sp>
        <p:nvSpPr>
          <p:cNvPr id="3" name="Content Placeholder 2">
            <a:extLst>
              <a:ext uri="{FF2B5EF4-FFF2-40B4-BE49-F238E27FC236}">
                <a16:creationId xmlns:a16="http://schemas.microsoft.com/office/drawing/2014/main" id="{A436634A-31BE-4DE8-873A-3F5C27DEE033}"/>
              </a:ext>
            </a:extLst>
          </p:cNvPr>
          <p:cNvSpPr>
            <a:spLocks noGrp="1"/>
          </p:cNvSpPr>
          <p:nvPr>
            <p:ph idx="1"/>
          </p:nvPr>
        </p:nvSpPr>
        <p:spPr/>
        <p:txBody>
          <a:bodyPr/>
          <a:lstStyle/>
          <a:p>
            <a:pPr marL="0" indent="0">
              <a:buNone/>
            </a:pPr>
            <a:r>
              <a:rPr lang="en-US" dirty="0"/>
              <a:t>In progress: </a:t>
            </a:r>
          </a:p>
          <a:p>
            <a:pPr marL="0" indent="0">
              <a:buNone/>
            </a:pPr>
            <a:endParaRPr lang="en-US" dirty="0"/>
          </a:p>
          <a:p>
            <a:pPr marL="0" indent="0">
              <a:buNone/>
            </a:pPr>
            <a:r>
              <a:rPr lang="en-US" dirty="0"/>
              <a:t>Testimony from individuals who indicated that they planned to testify when they registered for this webinar hearing.</a:t>
            </a:r>
          </a:p>
          <a:p>
            <a:endParaRPr lang="en-US" dirty="0"/>
          </a:p>
        </p:txBody>
      </p:sp>
    </p:spTree>
    <p:extLst>
      <p:ext uri="{BB962C8B-B14F-4D97-AF65-F5344CB8AC3E}">
        <p14:creationId xmlns:p14="http://schemas.microsoft.com/office/powerpoint/2010/main" val="589705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5EF93-0183-4C2B-9770-7225B37620F5}"/>
              </a:ext>
            </a:extLst>
          </p:cNvPr>
          <p:cNvSpPr>
            <a:spLocks noGrp="1"/>
          </p:cNvSpPr>
          <p:nvPr>
            <p:ph type="title"/>
          </p:nvPr>
        </p:nvSpPr>
        <p:spPr/>
        <p:txBody>
          <a:bodyPr/>
          <a:lstStyle/>
          <a:p>
            <a:r>
              <a:rPr lang="en-US" b="1" dirty="0"/>
              <a:t>Public testimony &amp; comment</a:t>
            </a:r>
            <a:endParaRPr lang="en-US" dirty="0"/>
          </a:p>
        </p:txBody>
      </p:sp>
      <p:sp>
        <p:nvSpPr>
          <p:cNvPr id="3" name="Content Placeholder 2">
            <a:extLst>
              <a:ext uri="{FF2B5EF4-FFF2-40B4-BE49-F238E27FC236}">
                <a16:creationId xmlns:a16="http://schemas.microsoft.com/office/drawing/2014/main" id="{002B7201-F193-4CB5-96C1-73570DE57C8D}"/>
              </a:ext>
            </a:extLst>
          </p:cNvPr>
          <p:cNvSpPr>
            <a:spLocks noGrp="1"/>
          </p:cNvSpPr>
          <p:nvPr>
            <p:ph idx="1"/>
          </p:nvPr>
        </p:nvSpPr>
        <p:spPr/>
        <p:txBody>
          <a:bodyPr/>
          <a:lstStyle/>
          <a:p>
            <a:pPr marL="0" indent="0">
              <a:buNone/>
            </a:pPr>
            <a:r>
              <a:rPr lang="en-US" dirty="0"/>
              <a:t>In progress: </a:t>
            </a:r>
          </a:p>
          <a:p>
            <a:pPr marL="0" indent="0">
              <a:buNone/>
            </a:pPr>
            <a:endParaRPr lang="en-US" dirty="0"/>
          </a:p>
          <a:p>
            <a:pPr marL="0" indent="0">
              <a:buNone/>
            </a:pPr>
            <a:r>
              <a:rPr lang="en-US" dirty="0"/>
              <a:t>Please “raise your hand” by clicking the icon in your control panel if you wish to testify.</a:t>
            </a:r>
          </a:p>
          <a:p>
            <a:endParaRPr lang="en-US" dirty="0"/>
          </a:p>
        </p:txBody>
      </p:sp>
    </p:spTree>
    <p:extLst>
      <p:ext uri="{BB962C8B-B14F-4D97-AF65-F5344CB8AC3E}">
        <p14:creationId xmlns:p14="http://schemas.microsoft.com/office/powerpoint/2010/main" val="2216696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5C840-84A2-40A8-B605-6947BD4E841D}"/>
              </a:ext>
            </a:extLst>
          </p:cNvPr>
          <p:cNvSpPr>
            <a:spLocks noGrp="1"/>
          </p:cNvSpPr>
          <p:nvPr>
            <p:ph type="title"/>
          </p:nvPr>
        </p:nvSpPr>
        <p:spPr/>
        <p:txBody>
          <a:bodyPr/>
          <a:lstStyle/>
          <a:p>
            <a:r>
              <a:rPr lang="en-US" dirty="0"/>
              <a:t>Closing Statements &amp; Adjournment</a:t>
            </a:r>
          </a:p>
        </p:txBody>
      </p:sp>
      <p:sp>
        <p:nvSpPr>
          <p:cNvPr id="3" name="Content Placeholder 2">
            <a:extLst>
              <a:ext uri="{FF2B5EF4-FFF2-40B4-BE49-F238E27FC236}">
                <a16:creationId xmlns:a16="http://schemas.microsoft.com/office/drawing/2014/main" id="{51B3343F-9600-421B-89B8-AB335CD339A7}"/>
              </a:ext>
            </a:extLst>
          </p:cNvPr>
          <p:cNvSpPr>
            <a:spLocks noGrp="1"/>
          </p:cNvSpPr>
          <p:nvPr>
            <p:ph sz="half" idx="1"/>
          </p:nvPr>
        </p:nvSpPr>
        <p:spPr>
          <a:xfrm>
            <a:off x="838200" y="2617365"/>
            <a:ext cx="10106320" cy="3559598"/>
          </a:xfrm>
        </p:spPr>
        <p:txBody>
          <a:bodyPr/>
          <a:lstStyle/>
          <a:p>
            <a:pPr marL="0" indent="0">
              <a:buNone/>
            </a:pPr>
            <a:r>
              <a:rPr lang="en-US" dirty="0"/>
              <a:t>At this time, our office will take under advisement possible amendments to the Secretary of State’s notary program rules.</a:t>
            </a:r>
          </a:p>
          <a:p>
            <a:pPr marL="0" indent="0">
              <a:buNone/>
            </a:pPr>
            <a:endParaRPr lang="en-US" dirty="0"/>
          </a:p>
          <a:p>
            <a:pPr marL="0" indent="0">
              <a:buNone/>
            </a:pPr>
            <a:r>
              <a:rPr lang="en-US" dirty="0"/>
              <a:t>The record will remain open through 5:00 p.m., Thursday, January 13, 2022, to allow the submission of additional written comments.</a:t>
            </a:r>
          </a:p>
          <a:p>
            <a:pPr marL="0" indent="0">
              <a:buNone/>
            </a:pPr>
            <a:endParaRPr lang="en-US" dirty="0"/>
          </a:p>
          <a:p>
            <a:pPr marL="0" indent="0">
              <a:buNone/>
            </a:pPr>
            <a:r>
              <a:rPr lang="en-US" dirty="0"/>
              <a:t>Please email written comments to: sos.rulemaking@coloradosos.gov.</a:t>
            </a:r>
          </a:p>
          <a:p>
            <a:pPr marL="0" indent="0">
              <a:buNone/>
            </a:pPr>
            <a:endParaRPr lang="en-US" dirty="0"/>
          </a:p>
          <a:p>
            <a:endParaRPr lang="en-US" dirty="0"/>
          </a:p>
        </p:txBody>
      </p:sp>
    </p:spTree>
    <p:extLst>
      <p:ext uri="{BB962C8B-B14F-4D97-AF65-F5344CB8AC3E}">
        <p14:creationId xmlns:p14="http://schemas.microsoft.com/office/powerpoint/2010/main" val="3643071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500"/>
                                        <p:tgtEl>
                                          <p:spTgt spid="3">
                                            <p:txEl>
                                              <p:pRg st="2" end="2"/>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Welcome</a:t>
            </a:r>
          </a:p>
        </p:txBody>
      </p:sp>
      <p:sp>
        <p:nvSpPr>
          <p:cNvPr id="5" name="Content Placeholder 4"/>
          <p:cNvSpPr>
            <a:spLocks noGrp="1"/>
          </p:cNvSpPr>
          <p:nvPr>
            <p:ph sz="half" idx="1"/>
          </p:nvPr>
        </p:nvSpPr>
        <p:spPr>
          <a:xfrm>
            <a:off x="838200" y="2617365"/>
            <a:ext cx="10200588" cy="3559598"/>
          </a:xfrm>
        </p:spPr>
        <p:txBody>
          <a:bodyPr>
            <a:normAutofit fontScale="92500" lnSpcReduction="20000"/>
          </a:bodyPr>
          <a:lstStyle/>
          <a:p>
            <a:pPr marL="0" indent="0">
              <a:buNone/>
            </a:pPr>
            <a:r>
              <a:rPr lang="en-US" dirty="0"/>
              <a:t>This is a public rulemaking hearing, held in accordance with the State Administrative Procedure Act, specifically section 24-4-103, Colorado Revised Statutes.</a:t>
            </a:r>
          </a:p>
          <a:p>
            <a:pPr marL="0" indent="0">
              <a:buNone/>
            </a:pPr>
            <a:endParaRPr lang="en-US" dirty="0"/>
          </a:p>
          <a:p>
            <a:pPr marL="0" indent="0">
              <a:buNone/>
            </a:pPr>
            <a:r>
              <a:rPr lang="en-US" dirty="0"/>
              <a:t>Given public health precautions related to the COVID-19 pandemic, we are hosting this public rulemaking hearing via webinar. We appreciate your patience as we navigate the remote hearing forum.</a:t>
            </a:r>
          </a:p>
          <a:p>
            <a:pPr marL="0" indent="0">
              <a:buNone/>
            </a:pPr>
            <a:endParaRPr lang="en-US" dirty="0"/>
          </a:p>
          <a:p>
            <a:pPr marL="0" indent="0">
              <a:buNone/>
            </a:pPr>
            <a:r>
              <a:rPr lang="en-US" dirty="0"/>
              <a:t>All public attendees and Secretary of State panel members are joining remotely. Public participants will remain muted until the testimony phase of the hearing.</a:t>
            </a:r>
          </a:p>
        </p:txBody>
      </p:sp>
    </p:spTree>
    <p:extLst>
      <p:ext uri="{BB962C8B-B14F-4D97-AF65-F5344CB8AC3E}">
        <p14:creationId xmlns:p14="http://schemas.microsoft.com/office/powerpoint/2010/main" val="73132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animEffect transition="in" filter="fade">
                                      <p:cBhvr>
                                        <p:cTn id="11" dur="500"/>
                                        <p:tgtEl>
                                          <p:spTgt spid="5">
                                            <p:txEl>
                                              <p:pRg st="2" end="2"/>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animEffect transition="in" filter="fade">
                                      <p:cBhvr>
                                        <p:cTn id="15"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C870F-2EB1-47AC-9978-D0C18BF84321}"/>
              </a:ext>
            </a:extLst>
          </p:cNvPr>
          <p:cNvSpPr>
            <a:spLocks noGrp="1"/>
          </p:cNvSpPr>
          <p:nvPr>
            <p:ph type="title"/>
          </p:nvPr>
        </p:nvSpPr>
        <p:spPr/>
        <p:txBody>
          <a:bodyPr/>
          <a:lstStyle/>
          <a:p>
            <a:r>
              <a:rPr lang="en-US" dirty="0"/>
              <a:t>Welcome</a:t>
            </a:r>
          </a:p>
        </p:txBody>
      </p:sp>
      <p:sp>
        <p:nvSpPr>
          <p:cNvPr id="3" name="Content Placeholder 2">
            <a:extLst>
              <a:ext uri="{FF2B5EF4-FFF2-40B4-BE49-F238E27FC236}">
                <a16:creationId xmlns:a16="http://schemas.microsoft.com/office/drawing/2014/main" id="{484D3BBC-F2C2-43AB-9F65-1C8329FBC644}"/>
              </a:ext>
            </a:extLst>
          </p:cNvPr>
          <p:cNvSpPr>
            <a:spLocks noGrp="1"/>
          </p:cNvSpPr>
          <p:nvPr>
            <p:ph idx="1"/>
          </p:nvPr>
        </p:nvSpPr>
        <p:spPr/>
        <p:txBody>
          <a:bodyPr/>
          <a:lstStyle/>
          <a:p>
            <a:pPr marL="0" indent="0">
              <a:buNone/>
            </a:pPr>
            <a:r>
              <a:rPr lang="en-US" dirty="0"/>
              <a:t>Notice of rulemaking issued on November 29, 2021.</a:t>
            </a:r>
          </a:p>
          <a:p>
            <a:endParaRPr lang="en-US" dirty="0">
              <a:highlight>
                <a:srgbClr val="008000"/>
              </a:highlight>
            </a:endParaRPr>
          </a:p>
          <a:p>
            <a:pPr marL="0" indent="0">
              <a:buNone/>
            </a:pPr>
            <a:r>
              <a:rPr lang="en-US" dirty="0"/>
              <a:t>The notice was published in the Colorado Register on December 10, 2021.</a:t>
            </a:r>
          </a:p>
          <a:p>
            <a:endParaRPr lang="en-US" dirty="0"/>
          </a:p>
        </p:txBody>
      </p:sp>
    </p:spTree>
    <p:extLst>
      <p:ext uri="{BB962C8B-B14F-4D97-AF65-F5344CB8AC3E}">
        <p14:creationId xmlns:p14="http://schemas.microsoft.com/office/powerpoint/2010/main" val="2456797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8CB76-0791-4DBB-88E5-0DA8C0335D9E}"/>
              </a:ext>
            </a:extLst>
          </p:cNvPr>
          <p:cNvSpPr>
            <a:spLocks noGrp="1"/>
          </p:cNvSpPr>
          <p:nvPr>
            <p:ph type="title"/>
          </p:nvPr>
        </p:nvSpPr>
        <p:spPr/>
        <p:txBody>
          <a:bodyPr/>
          <a:lstStyle/>
          <a:p>
            <a:r>
              <a:rPr lang="en-US" dirty="0"/>
              <a:t>Introductions</a:t>
            </a:r>
          </a:p>
        </p:txBody>
      </p:sp>
      <p:graphicFrame>
        <p:nvGraphicFramePr>
          <p:cNvPr id="3" name="Table 2">
            <a:extLst>
              <a:ext uri="{FF2B5EF4-FFF2-40B4-BE49-F238E27FC236}">
                <a16:creationId xmlns:a16="http://schemas.microsoft.com/office/drawing/2014/main" id="{4B73E27D-0DAD-4465-B81E-CD976FE77AF7}"/>
              </a:ext>
            </a:extLst>
          </p:cNvPr>
          <p:cNvGraphicFramePr>
            <a:graphicFrameLocks noGrp="1"/>
          </p:cNvGraphicFramePr>
          <p:nvPr>
            <p:extLst>
              <p:ext uri="{D42A27DB-BD31-4B8C-83A1-F6EECF244321}">
                <p14:modId xmlns:p14="http://schemas.microsoft.com/office/powerpoint/2010/main" val="81816322"/>
              </p:ext>
            </p:extLst>
          </p:nvPr>
        </p:nvGraphicFramePr>
        <p:xfrm>
          <a:off x="929063" y="2509467"/>
          <a:ext cx="9987176" cy="4126386"/>
        </p:xfrm>
        <a:graphic>
          <a:graphicData uri="http://schemas.openxmlformats.org/drawingml/2006/table">
            <a:tbl>
              <a:tblPr firstRow="1" bandRow="1">
                <a:tableStyleId>{2D5ABB26-0587-4C30-8999-92F81FD0307C}</a:tableStyleId>
              </a:tblPr>
              <a:tblGrid>
                <a:gridCol w="4993588">
                  <a:extLst>
                    <a:ext uri="{9D8B030D-6E8A-4147-A177-3AD203B41FA5}">
                      <a16:colId xmlns:a16="http://schemas.microsoft.com/office/drawing/2014/main" val="3939948921"/>
                    </a:ext>
                  </a:extLst>
                </a:gridCol>
                <a:gridCol w="4993588">
                  <a:extLst>
                    <a:ext uri="{9D8B030D-6E8A-4147-A177-3AD203B41FA5}">
                      <a16:colId xmlns:a16="http://schemas.microsoft.com/office/drawing/2014/main" val="355857175"/>
                    </a:ext>
                  </a:extLst>
                </a:gridCol>
              </a:tblGrid>
              <a:tr h="1271332">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400" b="0" dirty="0">
                          <a:solidFill>
                            <a:schemeClr val="tx1"/>
                          </a:solidFill>
                        </a:rPr>
                        <a:t>Carla </a:t>
                      </a:r>
                      <a:r>
                        <a:rPr lang="en-US" sz="2400" b="0" kern="1200" dirty="0">
                          <a:solidFill>
                            <a:schemeClr val="tx1"/>
                          </a:solidFill>
                          <a:latin typeface="+mn-lt"/>
                          <a:ea typeface="+mn-ea"/>
                          <a:cs typeface="+mn-cs"/>
                        </a:rPr>
                        <a:t>Hoke</a:t>
                      </a:r>
                      <a:r>
                        <a:rPr lang="en-US" sz="2400" b="0" dirty="0">
                          <a:solidFill>
                            <a:schemeClr val="tx1"/>
                          </a:solidFill>
                        </a:rPr>
                        <a:t>, Legal Analyst/Policy Advisor, Business &amp; Licensing Division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2400" b="0" dirty="0">
                        <a:solidFill>
                          <a:schemeClr val="tx1"/>
                        </a:solidFill>
                      </a:endParaRPr>
                    </a:p>
                  </a:txBody>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400" b="0" dirty="0">
                          <a:solidFill>
                            <a:schemeClr val="tx1"/>
                          </a:solidFill>
                        </a:rPr>
                        <a:t>Shannon Kenney, Department Rulemaking Program Assistant, Administration Division</a:t>
                      </a:r>
                    </a:p>
                  </a:txBody>
                  <a:tcPr/>
                </a:tc>
                <a:extLst>
                  <a:ext uri="{0D108BD9-81ED-4DB2-BD59-A6C34878D82A}">
                    <a16:rowId xmlns:a16="http://schemas.microsoft.com/office/drawing/2014/main" val="536333030"/>
                  </a:ext>
                </a:extLst>
              </a:tr>
              <a:tr h="1300574">
                <a:tc>
                  <a:txBody>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400" b="0" dirty="0">
                          <a:solidFill>
                            <a:schemeClr val="tx1"/>
                          </a:solidFill>
                        </a:rPr>
                        <a:t>Kathleen Wallace, Legal Analyst/DME &amp; Notary Program Manager, Business &amp; Licensing Division </a:t>
                      </a:r>
                      <a:endParaRPr lang="en-US" sz="2400"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2400" b="0" dirty="0">
                        <a:solidFill>
                          <a:schemeClr val="tx1"/>
                        </a:solidFill>
                      </a:endParaRPr>
                    </a:p>
                  </a:txBody>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400" b="0" dirty="0">
                          <a:solidFill>
                            <a:schemeClr val="tx1"/>
                          </a:solidFill>
                        </a:rPr>
                        <a:t>Cheryl Hammack, Administrative Assistant, Elections Division</a:t>
                      </a:r>
                    </a:p>
                  </a:txBody>
                  <a:tcPr/>
                </a:tc>
                <a:extLst>
                  <a:ext uri="{0D108BD9-81ED-4DB2-BD59-A6C34878D82A}">
                    <a16:rowId xmlns:a16="http://schemas.microsoft.com/office/drawing/2014/main" val="2120207193"/>
                  </a:ext>
                </a:extLst>
              </a:tr>
              <a:tr h="1300574">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400" b="0" dirty="0">
                          <a:solidFill>
                            <a:schemeClr val="tx1"/>
                          </a:solidFill>
                        </a:rPr>
                        <a:t>Erika Friedlander, Senior Legal Advisor, Administration Division </a:t>
                      </a:r>
                      <a:endParaRPr lang="en-US" sz="2400" dirty="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2400" b="0" dirty="0">
                        <a:solidFill>
                          <a:schemeClr val="tx1"/>
                        </a:solidFill>
                      </a:endParaRPr>
                    </a:p>
                  </a:txBody>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2400" b="0" dirty="0">
                        <a:solidFill>
                          <a:schemeClr val="tx1"/>
                        </a:solidFill>
                      </a:endParaRPr>
                    </a:p>
                  </a:txBody>
                  <a:tcPr/>
                </a:tc>
                <a:extLst>
                  <a:ext uri="{0D108BD9-81ED-4DB2-BD59-A6C34878D82A}">
                    <a16:rowId xmlns:a16="http://schemas.microsoft.com/office/drawing/2014/main" val="4112866555"/>
                  </a:ext>
                </a:extLst>
              </a:tr>
            </a:tbl>
          </a:graphicData>
        </a:graphic>
      </p:graphicFrame>
    </p:spTree>
    <p:extLst>
      <p:ext uri="{BB962C8B-B14F-4D97-AF65-F5344CB8AC3E}">
        <p14:creationId xmlns:p14="http://schemas.microsoft.com/office/powerpoint/2010/main" val="1584685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43569-C961-4F3C-AB8B-CE6CB2FEFC70}"/>
              </a:ext>
            </a:extLst>
          </p:cNvPr>
          <p:cNvSpPr>
            <a:spLocks noGrp="1"/>
          </p:cNvSpPr>
          <p:nvPr>
            <p:ph type="title"/>
          </p:nvPr>
        </p:nvSpPr>
        <p:spPr/>
        <p:txBody>
          <a:bodyPr/>
          <a:lstStyle/>
          <a:p>
            <a:r>
              <a:rPr lang="en-US" dirty="0"/>
              <a:t>Purpose of Hearing</a:t>
            </a:r>
          </a:p>
        </p:txBody>
      </p:sp>
      <p:sp>
        <p:nvSpPr>
          <p:cNvPr id="3" name="Content Placeholder 2">
            <a:extLst>
              <a:ext uri="{FF2B5EF4-FFF2-40B4-BE49-F238E27FC236}">
                <a16:creationId xmlns:a16="http://schemas.microsoft.com/office/drawing/2014/main" id="{02D03977-B1CD-4685-87C3-857A0F888BEF}"/>
              </a:ext>
            </a:extLst>
          </p:cNvPr>
          <p:cNvSpPr>
            <a:spLocks noGrp="1"/>
          </p:cNvSpPr>
          <p:nvPr>
            <p:ph sz="half" idx="1"/>
          </p:nvPr>
        </p:nvSpPr>
        <p:spPr>
          <a:xfrm>
            <a:off x="838200" y="2617365"/>
            <a:ext cx="9361602" cy="3559598"/>
          </a:xfrm>
        </p:spPr>
        <p:txBody>
          <a:bodyPr>
            <a:normAutofit/>
          </a:bodyPr>
          <a:lstStyle/>
          <a:p>
            <a:pPr marL="0" indent="0">
              <a:buNone/>
            </a:pPr>
            <a:r>
              <a:rPr lang="en-US" sz="2600" dirty="0"/>
              <a:t>The purpose of this hearing is to receive comments from the public on proposed amendments to the Secretary of State’s Notary Program Rules.</a:t>
            </a:r>
          </a:p>
          <a:p>
            <a:pPr marL="0" indent="0">
              <a:buNone/>
            </a:pPr>
            <a:endParaRPr lang="en-US" sz="2600" dirty="0"/>
          </a:p>
          <a:p>
            <a:pPr marL="0" indent="0">
              <a:buNone/>
            </a:pPr>
            <a:r>
              <a:rPr lang="en-US" sz="2600" dirty="0"/>
              <a:t>Proposed rule amendments necessary to ensure the uniform and proper administration, implementation, and enforcement of the Revised Uniform Law on Notarial Acts (RULONA).</a:t>
            </a:r>
          </a:p>
        </p:txBody>
      </p:sp>
    </p:spTree>
    <p:extLst>
      <p:ext uri="{BB962C8B-B14F-4D97-AF65-F5344CB8AC3E}">
        <p14:creationId xmlns:p14="http://schemas.microsoft.com/office/powerpoint/2010/main" val="2834124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6E15F1-B1EA-47CB-96AF-DC8B9737E15A}"/>
              </a:ext>
            </a:extLst>
          </p:cNvPr>
          <p:cNvSpPr>
            <a:spLocks noGrp="1"/>
          </p:cNvSpPr>
          <p:nvPr>
            <p:ph type="title"/>
          </p:nvPr>
        </p:nvSpPr>
        <p:spPr/>
        <p:txBody>
          <a:bodyPr/>
          <a:lstStyle/>
          <a:p>
            <a:r>
              <a:rPr lang="en-US" dirty="0"/>
              <a:t>Purpose of Hearing</a:t>
            </a:r>
          </a:p>
        </p:txBody>
      </p:sp>
      <p:sp>
        <p:nvSpPr>
          <p:cNvPr id="3" name="Content Placeholder 2">
            <a:extLst>
              <a:ext uri="{FF2B5EF4-FFF2-40B4-BE49-F238E27FC236}">
                <a16:creationId xmlns:a16="http://schemas.microsoft.com/office/drawing/2014/main" id="{0DD95442-494E-498C-8894-38817554372B}"/>
              </a:ext>
            </a:extLst>
          </p:cNvPr>
          <p:cNvSpPr>
            <a:spLocks noGrp="1"/>
          </p:cNvSpPr>
          <p:nvPr>
            <p:ph sz="half" idx="1"/>
          </p:nvPr>
        </p:nvSpPr>
        <p:spPr>
          <a:xfrm>
            <a:off x="838200" y="2617365"/>
            <a:ext cx="9059944" cy="3559598"/>
          </a:xfrm>
        </p:spPr>
        <p:txBody>
          <a:bodyPr>
            <a:normAutofit/>
          </a:bodyPr>
          <a:lstStyle/>
          <a:p>
            <a:pPr marL="0" indent="0">
              <a:buNone/>
            </a:pPr>
            <a:r>
              <a:rPr lang="en-US" dirty="0"/>
              <a:t>The Secretary may consider additional rule amendments including revisions necessary to:</a:t>
            </a:r>
          </a:p>
          <a:p>
            <a:pPr lvl="1"/>
            <a:r>
              <a:rPr lang="en-US" dirty="0"/>
              <a:t>Eliminate obsolete provisions; </a:t>
            </a:r>
          </a:p>
          <a:p>
            <a:pPr lvl="1"/>
            <a:r>
              <a:rPr lang="en-US" dirty="0"/>
              <a:t>Remove references to repealed statutory provisions;  </a:t>
            </a:r>
          </a:p>
          <a:p>
            <a:pPr lvl="1"/>
            <a:r>
              <a:rPr lang="en-US" dirty="0"/>
              <a:t>Simplify the language of existing rules; </a:t>
            </a:r>
          </a:p>
          <a:p>
            <a:pPr lvl="1"/>
            <a:r>
              <a:rPr lang="en-US" dirty="0"/>
              <a:t>Remove language that is duplicative of statute or constitutional provisions; and </a:t>
            </a:r>
          </a:p>
          <a:p>
            <a:pPr lvl="1"/>
            <a:r>
              <a:rPr lang="en-US" dirty="0"/>
              <a:t>Ensure consistency with Department rulemaking standards.</a:t>
            </a:r>
          </a:p>
          <a:p>
            <a:endParaRPr lang="en-US" dirty="0"/>
          </a:p>
        </p:txBody>
      </p:sp>
    </p:spTree>
    <p:extLst>
      <p:ext uri="{BB962C8B-B14F-4D97-AF65-F5344CB8AC3E}">
        <p14:creationId xmlns:p14="http://schemas.microsoft.com/office/powerpoint/2010/main" val="4124042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D7C5D-0CF5-47B9-8638-E06A734E7172}"/>
              </a:ext>
            </a:extLst>
          </p:cNvPr>
          <p:cNvSpPr>
            <a:spLocks noGrp="1"/>
          </p:cNvSpPr>
          <p:nvPr>
            <p:ph type="title"/>
          </p:nvPr>
        </p:nvSpPr>
        <p:spPr/>
        <p:txBody>
          <a:bodyPr/>
          <a:lstStyle/>
          <a:p>
            <a:r>
              <a:rPr lang="en-US"/>
              <a:t>Draft Information</a:t>
            </a:r>
            <a:endParaRPr lang="en-US" dirty="0"/>
          </a:p>
        </p:txBody>
      </p:sp>
      <p:sp>
        <p:nvSpPr>
          <p:cNvPr id="3" name="Content Placeholder 2">
            <a:extLst>
              <a:ext uri="{FF2B5EF4-FFF2-40B4-BE49-F238E27FC236}">
                <a16:creationId xmlns:a16="http://schemas.microsoft.com/office/drawing/2014/main" id="{B3730D14-C163-4EFD-8C54-0BCC2A98F231}"/>
              </a:ext>
            </a:extLst>
          </p:cNvPr>
          <p:cNvSpPr>
            <a:spLocks noGrp="1"/>
          </p:cNvSpPr>
          <p:nvPr>
            <p:ph sz="half" idx="1"/>
          </p:nvPr>
        </p:nvSpPr>
        <p:spPr>
          <a:xfrm>
            <a:off x="838200" y="2617365"/>
            <a:ext cx="9465297" cy="3559598"/>
          </a:xfrm>
        </p:spPr>
        <p:txBody>
          <a:bodyPr>
            <a:normAutofit fontScale="85000" lnSpcReduction="20000"/>
          </a:bodyPr>
          <a:lstStyle/>
          <a:p>
            <a:pPr marL="0" indent="0">
              <a:buNone/>
            </a:pPr>
            <a:r>
              <a:rPr lang="en-US" dirty="0"/>
              <a:t>The Secretary of State released a preliminary draft of proposed rules with the notice of rulemaking. </a:t>
            </a:r>
          </a:p>
          <a:p>
            <a:pPr marL="0" indent="0">
              <a:buNone/>
            </a:pPr>
            <a:endParaRPr lang="en-US" dirty="0"/>
          </a:p>
          <a:p>
            <a:pPr marL="0" indent="0">
              <a:buNone/>
            </a:pPr>
            <a:r>
              <a:rPr lang="en-US" dirty="0"/>
              <a:t>Documents are available online: </a:t>
            </a:r>
          </a:p>
          <a:p>
            <a:pPr lvl="1"/>
            <a:r>
              <a:rPr lang="en-US" dirty="0"/>
              <a:t>https://coloradosos.gov/pubs/rule_making/hearings/2022/NotaryRulesHearing20220106.html</a:t>
            </a:r>
            <a:endParaRPr lang="en-US" dirty="0">
              <a:highlight>
                <a:srgbClr val="008000"/>
              </a:highlight>
            </a:endParaRPr>
          </a:p>
          <a:p>
            <a:pPr marL="0" indent="0">
              <a:buNone/>
            </a:pPr>
            <a:endParaRPr lang="en-US" dirty="0"/>
          </a:p>
          <a:p>
            <a:pPr marL="0" indent="0">
              <a:buNone/>
            </a:pPr>
            <a:r>
              <a:rPr lang="en-US" dirty="0"/>
              <a:t>Webinar attachments: </a:t>
            </a:r>
          </a:p>
          <a:p>
            <a:pPr lvl="1"/>
            <a:r>
              <a:rPr lang="en-US" dirty="0"/>
              <a:t>Notice of rulemaking </a:t>
            </a:r>
          </a:p>
          <a:p>
            <a:pPr lvl="1"/>
            <a:r>
              <a:rPr lang="en-US" dirty="0"/>
              <a:t>Draft statement of basis </a:t>
            </a:r>
          </a:p>
          <a:p>
            <a:pPr lvl="1"/>
            <a:r>
              <a:rPr lang="en-US" dirty="0"/>
              <a:t>Preliminary draft rules </a:t>
            </a:r>
          </a:p>
        </p:txBody>
      </p:sp>
    </p:spTree>
    <p:extLst>
      <p:ext uri="{BB962C8B-B14F-4D97-AF65-F5344CB8AC3E}">
        <p14:creationId xmlns:p14="http://schemas.microsoft.com/office/powerpoint/2010/main" val="1787094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500"/>
                                        <p:tgtEl>
                                          <p:spTgt spid="3">
                                            <p:txEl>
                                              <p:pRg st="2" end="2"/>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500"/>
                                        <p:tgtEl>
                                          <p:spTgt spid="3">
                                            <p:txEl>
                                              <p:pRg st="5" end="5"/>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fade">
                                      <p:cBhvr>
                                        <p:cTn id="23" dur="500"/>
                                        <p:tgtEl>
                                          <p:spTgt spid="3">
                                            <p:txEl>
                                              <p:pRg st="6" end="6"/>
                                            </p:txEl>
                                          </p:spTgt>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C5228-6F5D-4A67-A959-675323B3883D}"/>
              </a:ext>
            </a:extLst>
          </p:cNvPr>
          <p:cNvSpPr>
            <a:spLocks noGrp="1"/>
          </p:cNvSpPr>
          <p:nvPr>
            <p:ph type="title"/>
          </p:nvPr>
        </p:nvSpPr>
        <p:spPr/>
        <p:txBody>
          <a:bodyPr/>
          <a:lstStyle/>
          <a:p>
            <a:r>
              <a:rPr lang="en-US" dirty="0"/>
              <a:t>General Information</a:t>
            </a:r>
          </a:p>
        </p:txBody>
      </p:sp>
      <p:sp>
        <p:nvSpPr>
          <p:cNvPr id="3" name="Content Placeholder 2">
            <a:extLst>
              <a:ext uri="{FF2B5EF4-FFF2-40B4-BE49-F238E27FC236}">
                <a16:creationId xmlns:a16="http://schemas.microsoft.com/office/drawing/2014/main" id="{60E458B4-4DFF-4472-9017-9DA9A8F92483}"/>
              </a:ext>
            </a:extLst>
          </p:cNvPr>
          <p:cNvSpPr>
            <a:spLocks noGrp="1"/>
          </p:cNvSpPr>
          <p:nvPr>
            <p:ph sz="half" idx="1"/>
          </p:nvPr>
        </p:nvSpPr>
        <p:spPr>
          <a:xfrm>
            <a:off x="838199" y="2617365"/>
            <a:ext cx="10515599" cy="3559598"/>
          </a:xfrm>
        </p:spPr>
        <p:txBody>
          <a:bodyPr>
            <a:normAutofit/>
          </a:bodyPr>
          <a:lstStyle/>
          <a:p>
            <a:pPr marL="0" indent="0">
              <a:buNone/>
            </a:pPr>
            <a:r>
              <a:rPr lang="en-US" dirty="0"/>
              <a:t>This is a formal rulemaking hearing that is broadcast live over the Internet. This meeting is audio-recorded, and all comments become a part of the official legal record. </a:t>
            </a:r>
          </a:p>
          <a:p>
            <a:pPr marL="0" indent="0">
              <a:buNone/>
            </a:pPr>
            <a:endParaRPr lang="en-US" dirty="0"/>
          </a:p>
          <a:p>
            <a:pPr marL="0" indent="0">
              <a:buNone/>
            </a:pPr>
            <a:r>
              <a:rPr lang="en-US" dirty="0"/>
              <a:t>All comments received during the comment period will become a part of the official record of this hearing and will be posted online.</a:t>
            </a:r>
          </a:p>
          <a:p>
            <a:endParaRPr lang="en-US" dirty="0"/>
          </a:p>
        </p:txBody>
      </p:sp>
    </p:spTree>
    <p:extLst>
      <p:ext uri="{BB962C8B-B14F-4D97-AF65-F5344CB8AC3E}">
        <p14:creationId xmlns:p14="http://schemas.microsoft.com/office/powerpoint/2010/main" val="1991730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4F43A-2187-446E-B332-7947EF4C07C9}"/>
              </a:ext>
            </a:extLst>
          </p:cNvPr>
          <p:cNvSpPr>
            <a:spLocks noGrp="1"/>
          </p:cNvSpPr>
          <p:nvPr>
            <p:ph type="title"/>
          </p:nvPr>
        </p:nvSpPr>
        <p:spPr/>
        <p:txBody>
          <a:bodyPr>
            <a:normAutofit/>
          </a:bodyPr>
          <a:lstStyle/>
          <a:p>
            <a:r>
              <a:rPr lang="en-US" b="1" dirty="0"/>
              <a:t>Public testimony &amp; comment</a:t>
            </a:r>
            <a:endParaRPr lang="en-US" dirty="0"/>
          </a:p>
        </p:txBody>
      </p:sp>
      <p:sp>
        <p:nvSpPr>
          <p:cNvPr id="3" name="Content Placeholder 2">
            <a:extLst>
              <a:ext uri="{FF2B5EF4-FFF2-40B4-BE49-F238E27FC236}">
                <a16:creationId xmlns:a16="http://schemas.microsoft.com/office/drawing/2014/main" id="{80484007-B1A9-40F5-8DC6-0394D268321E}"/>
              </a:ext>
            </a:extLst>
          </p:cNvPr>
          <p:cNvSpPr>
            <a:spLocks noGrp="1"/>
          </p:cNvSpPr>
          <p:nvPr>
            <p:ph sz="half" idx="1"/>
          </p:nvPr>
        </p:nvSpPr>
        <p:spPr>
          <a:xfrm>
            <a:off x="838199" y="2617365"/>
            <a:ext cx="9568993" cy="3559598"/>
          </a:xfrm>
        </p:spPr>
        <p:txBody>
          <a:bodyPr>
            <a:normAutofit/>
          </a:bodyPr>
          <a:lstStyle/>
          <a:p>
            <a:pPr marL="0" indent="0">
              <a:buNone/>
            </a:pPr>
            <a:r>
              <a:rPr lang="en-US" dirty="0"/>
              <a:t>All members of the public have an opportunity to submit any data, views, or arguments on amendments to the notary rules, in writing and, if desired, orally.</a:t>
            </a:r>
          </a:p>
          <a:p>
            <a:pPr marL="0" indent="0">
              <a:buNone/>
            </a:pPr>
            <a:endParaRPr lang="en-US" dirty="0"/>
          </a:p>
          <a:p>
            <a:pPr marL="0" indent="0">
              <a:buNone/>
            </a:pPr>
            <a:r>
              <a:rPr lang="en-US" dirty="0"/>
              <a:t>To ensure that the hearing is prompt and efficient, and in light of the number of people who have registered in advance to give oral testimony, I ask that you limit your public comment testimony to three minutes in duration.</a:t>
            </a:r>
          </a:p>
          <a:p>
            <a:pPr marL="0" indent="0">
              <a:buNone/>
            </a:pPr>
            <a:endParaRPr lang="en-US" dirty="0"/>
          </a:p>
        </p:txBody>
      </p:sp>
    </p:spTree>
    <p:extLst>
      <p:ext uri="{BB962C8B-B14F-4D97-AF65-F5344CB8AC3E}">
        <p14:creationId xmlns:p14="http://schemas.microsoft.com/office/powerpoint/2010/main" val="170306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1_Office Theme">
  <a:themeElements>
    <a:clrScheme name="COSOS">
      <a:dk1>
        <a:srgbClr val="002F6C"/>
      </a:dk1>
      <a:lt1>
        <a:srgbClr val="FFFFFF"/>
      </a:lt1>
      <a:dk2>
        <a:srgbClr val="BA0C2F"/>
      </a:dk2>
      <a:lt2>
        <a:srgbClr val="FFCD00"/>
      </a:lt2>
      <a:accent1>
        <a:srgbClr val="512A44"/>
      </a:accent1>
      <a:accent2>
        <a:srgbClr val="D45D00"/>
      </a:accent2>
      <a:accent3>
        <a:srgbClr val="205C40"/>
      </a:accent3>
      <a:accent4>
        <a:srgbClr val="009CDE"/>
      </a:accent4>
      <a:accent5>
        <a:srgbClr val="83786F"/>
      </a:accent5>
      <a:accent6>
        <a:srgbClr val="CBC4BC"/>
      </a:accent6>
      <a:hlink>
        <a:srgbClr val="0563C1"/>
      </a:hlink>
      <a:folHlink>
        <a:srgbClr val="954F72"/>
      </a:folHlink>
    </a:clrScheme>
    <a:fontScheme name="COSOS">
      <a:majorFont>
        <a:latin typeface="Arial"/>
        <a:ea typeface=""/>
        <a:cs typeface=""/>
      </a:majorFont>
      <a:minorFont>
        <a:latin typeface="Arial Narro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Category xmlns="4fd18dd3-be77-4537-bf1a-7e73003be7e9" xsi:nil="true"/>
    <Content_x0020_Location xmlns="4fd18dd3-be77-4537-bf1a-7e73003be7e9" xsi:nil="true"/>
    <_dlc_DocId xmlns="683b8b7d-9dbb-47db-9c1c-6a3812e0373e">XKV674FVVVMR-6-1437</_dlc_DocId>
    <i89bf99be0734afaad0f11e7f7340caa xmlns="7ef082cd-876d-41c4-a4ee-fed821a997e6">
      <Terms xmlns="http://schemas.microsoft.com/office/infopath/2007/PartnerControls"/>
    </i89bf99be0734afaad0f11e7f7340caa>
    <TaxCatchAll xmlns="7ef082cd-876d-41c4-a4ee-fed821a997e6"/>
    <_dlc_DocIdUrl xmlns="683b8b7d-9dbb-47db-9c1c-6a3812e0373e">
      <Url>https://intranet.sos.state.co.us/_layouts/15/DocIdRedir.aspx?ID=XKV674FVVVMR-6-1437</Url>
      <Description>XKV674FVVVMR-6-1437</Description>
    </_dlc_DocIdUrl>
    <b202013f7921451cb1f7feee3c42e03e xmlns="7ef082cd-876d-41c4-a4ee-fed821a997e6">
      <Terms xmlns="http://schemas.microsoft.com/office/infopath/2007/PartnerControls"/>
    </b202013f7921451cb1f7feee3c42e03e>
  </documentManagement>
</p:properti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4.xml><?xml version="1.0" encoding="utf-8"?>
<?mso-contentType ?>
<SharedContentType xmlns="Microsoft.SharePoint.Taxonomy.ContentTypeSync" SourceId="0e1c29ea-1168-4472-854a-4da45bed4d71" ContentTypeId="0x0101001E98A06BD994954495880ED56CFFCFE7" PreviousValue="false"/>
</file>

<file path=customXml/item5.xml><?xml version="1.0" encoding="utf-8"?>
<ct:contentTypeSchema xmlns:ct="http://schemas.microsoft.com/office/2006/metadata/contentType" xmlns:ma="http://schemas.microsoft.com/office/2006/metadata/properties/metaAttributes" ct:_="" ma:_="" ma:contentTypeName="CDOS Document" ma:contentTypeID="0x0101001E98A06BD994954495880ED56CFFCFE700554D21DC2394FB43A11482605DF22549" ma:contentTypeVersion="16" ma:contentTypeDescription="Use this content type for CDOS document (Document_CDOS)" ma:contentTypeScope="" ma:versionID="b407f1809033ad1a0253abda77e36752">
  <xsd:schema xmlns:xsd="http://www.w3.org/2001/XMLSchema" xmlns:xs="http://www.w3.org/2001/XMLSchema" xmlns:p="http://schemas.microsoft.com/office/2006/metadata/properties" xmlns:ns2="7ef082cd-876d-41c4-a4ee-fed821a997e6" xmlns:ns3="4fd18dd3-be77-4537-bf1a-7e73003be7e9" xmlns:ns4="683b8b7d-9dbb-47db-9c1c-6a3812e0373e" targetNamespace="http://schemas.microsoft.com/office/2006/metadata/properties" ma:root="true" ma:fieldsID="125e9c9d7a909574e15b8f1ba69892fe" ns2:_="" ns3:_="" ns4:_="">
    <xsd:import namespace="7ef082cd-876d-41c4-a4ee-fed821a997e6"/>
    <xsd:import namespace="4fd18dd3-be77-4537-bf1a-7e73003be7e9"/>
    <xsd:import namespace="683b8b7d-9dbb-47db-9c1c-6a3812e0373e"/>
    <xsd:element name="properties">
      <xsd:complexType>
        <xsd:sequence>
          <xsd:element name="documentManagement">
            <xsd:complexType>
              <xsd:all>
                <xsd:element ref="ns2:b202013f7921451cb1f7feee3c42e03e" minOccurs="0"/>
                <xsd:element ref="ns2:TaxCatchAll" minOccurs="0"/>
                <xsd:element ref="ns2:TaxCatchAllLabel" minOccurs="0"/>
                <xsd:element ref="ns2:i89bf99be0734afaad0f11e7f7340caa" minOccurs="0"/>
                <xsd:element ref="ns3:Category" minOccurs="0"/>
                <xsd:element ref="ns3:Content_x0020_Location" minOccurs="0"/>
                <xsd:element ref="ns4:_dlc_DocId" minOccurs="0"/>
                <xsd:element ref="ns4:_dlc_DocIdUrl" minOccurs="0"/>
                <xsd:element ref="ns4: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ef082cd-876d-41c4-a4ee-fed821a997e6" elementFormDefault="qualified">
    <xsd:import namespace="http://schemas.microsoft.com/office/2006/documentManagement/types"/>
    <xsd:import namespace="http://schemas.microsoft.com/office/infopath/2007/PartnerControls"/>
    <xsd:element name="b202013f7921451cb1f7feee3c42e03e" ma:index="8" nillable="true" ma:taxonomy="true" ma:internalName="b202013f7921451cb1f7feee3c42e03e" ma:taxonomyFieldName="Division" ma:displayName="Division" ma:default="" ma:fieldId="{b202013f-7921-451c-b1f7-feee3c42e03e}" ma:sspId="0e1c29ea-1168-4472-854a-4da45bed4d71" ma:termSetId="5fccc6ff-cb7d-416d-b84b-a68a565946a9" ma:anchorId="00000000-0000-0000-0000-000000000000" ma:open="false" ma:isKeyword="false">
      <xsd:complexType>
        <xsd:sequence>
          <xsd:element ref="pc:Terms" minOccurs="0" maxOccurs="1"/>
        </xsd:sequence>
      </xsd:complexType>
    </xsd:element>
    <xsd:element name="TaxCatchAll" ma:index="9" nillable="true" ma:displayName="Taxonomy Catch All Column" ma:hidden="true" ma:list="{c4eb0fb4-3591-48f4-9134-2ad31e8701b7}" ma:internalName="TaxCatchAll" ma:showField="CatchAllData" ma:web="683b8b7d-9dbb-47db-9c1c-6a3812e0373e">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c4eb0fb4-3591-48f4-9134-2ad31e8701b7}" ma:internalName="TaxCatchAllLabel" ma:readOnly="true" ma:showField="CatchAllDataLabel" ma:web="683b8b7d-9dbb-47db-9c1c-6a3812e0373e">
      <xsd:complexType>
        <xsd:complexContent>
          <xsd:extension base="dms:MultiChoiceLookup">
            <xsd:sequence>
              <xsd:element name="Value" type="dms:Lookup" maxOccurs="unbounded" minOccurs="0" nillable="true"/>
            </xsd:sequence>
          </xsd:extension>
        </xsd:complexContent>
      </xsd:complexType>
    </xsd:element>
    <xsd:element name="i89bf99be0734afaad0f11e7f7340caa" ma:index="12" nillable="true" ma:taxonomy="true" ma:internalName="i89bf99be0734afaad0f11e7f7340caa" ma:taxonomyFieldName="Type_x0020_of_x0020_Document" ma:displayName="Type of Document" ma:default="" ma:fieldId="{289bf99b-e073-4afa-ad0f-11e7f7340caa}" ma:sspId="0e1c29ea-1168-4472-854a-4da45bed4d71" ma:termSetId="f190b1d9-64e7-4d5f-b0f5-d94771f97680"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4fd18dd3-be77-4537-bf1a-7e73003be7e9" elementFormDefault="qualified">
    <xsd:import namespace="http://schemas.microsoft.com/office/2006/documentManagement/types"/>
    <xsd:import namespace="http://schemas.microsoft.com/office/infopath/2007/PartnerControls"/>
    <xsd:element name="Category" ma:index="14" nillable="true" ma:displayName="Category" ma:format="Dropdown" ma:internalName="Category">
      <xsd:simpleType>
        <xsd:restriction base="dms:Choice">
          <xsd:enumeration value="General"/>
          <xsd:enumeration value="Email"/>
          <xsd:enumeration value="Phone/Voicemail"/>
          <xsd:enumeration value="Web"/>
        </xsd:restriction>
      </xsd:simpleType>
    </xsd:element>
    <xsd:element name="Content_x0020_Location" ma:index="15" nillable="true" ma:displayName="Content Location" ma:format="Dropdown" ma:internalName="Content_x0020_Location">
      <xsd:simpleType>
        <xsd:restriction base="dms:Choice">
          <xsd:enumeration value="Benefits"/>
          <xsd:enumeration value="Emergency Information"/>
          <xsd:enumeration value="IT Services Desk"/>
        </xsd:restriction>
      </xsd:simpleType>
    </xsd:element>
  </xsd:schema>
  <xsd:schema xmlns:xsd="http://www.w3.org/2001/XMLSchema" xmlns:xs="http://www.w3.org/2001/XMLSchema" xmlns:dms="http://schemas.microsoft.com/office/2006/documentManagement/types" xmlns:pc="http://schemas.microsoft.com/office/infopath/2007/PartnerControls" targetNamespace="683b8b7d-9dbb-47db-9c1c-6a3812e0373e" elementFormDefault="qualified">
    <xsd:import namespace="http://schemas.microsoft.com/office/2006/documentManagement/types"/>
    <xsd:import namespace="http://schemas.microsoft.com/office/infopath/2007/PartnerControls"/>
    <xsd:element name="_dlc_DocId" ma:index="16" nillable="true" ma:displayName="Document ID Value" ma:description="The value of the document ID assigned to this item." ma:internalName="_dlc_DocId" ma:readOnly="true">
      <xsd:simpleType>
        <xsd:restriction base="dms:Text"/>
      </xsd:simpleType>
    </xsd:element>
    <xsd:element name="_dlc_DocIdUrl" ma:index="17"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8"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B798184-6BA1-44E2-9F5E-08D76CCD4391}">
  <ds:schemaRefs>
    <ds:schemaRef ds:uri="http://schemas.microsoft.com/sharepoint/v3/contenttype/forms"/>
  </ds:schemaRefs>
</ds:datastoreItem>
</file>

<file path=customXml/itemProps2.xml><?xml version="1.0" encoding="utf-8"?>
<ds:datastoreItem xmlns:ds="http://schemas.openxmlformats.org/officeDocument/2006/customXml" ds:itemID="{775B96DD-3C6A-46E5-AB23-B3EEF50DC5AF}">
  <ds:schemaRefs>
    <ds:schemaRef ds:uri="http://purl.org/dc/terms/"/>
    <ds:schemaRef ds:uri="http://schemas.microsoft.com/office/2006/metadata/properties"/>
    <ds:schemaRef ds:uri="http://schemas.microsoft.com/office/2006/documentManagement/types"/>
    <ds:schemaRef ds:uri="http://schemas.openxmlformats.org/package/2006/metadata/core-properties"/>
    <ds:schemaRef ds:uri="http://purl.org/dc/elements/1.1/"/>
    <ds:schemaRef ds:uri="http://schemas.microsoft.com/office/infopath/2007/PartnerControls"/>
    <ds:schemaRef ds:uri="683b8b7d-9dbb-47db-9c1c-6a3812e0373e"/>
    <ds:schemaRef ds:uri="4fd18dd3-be77-4537-bf1a-7e73003be7e9"/>
    <ds:schemaRef ds:uri="7ef082cd-876d-41c4-a4ee-fed821a997e6"/>
    <ds:schemaRef ds:uri="http://www.w3.org/XML/1998/namespace"/>
    <ds:schemaRef ds:uri="http://purl.org/dc/dcmitype/"/>
  </ds:schemaRefs>
</ds:datastoreItem>
</file>

<file path=customXml/itemProps3.xml><?xml version="1.0" encoding="utf-8"?>
<ds:datastoreItem xmlns:ds="http://schemas.openxmlformats.org/officeDocument/2006/customXml" ds:itemID="{348D2ADE-561E-4662-B3C5-F488944620D2}">
  <ds:schemaRefs>
    <ds:schemaRef ds:uri="http://schemas.microsoft.com/sharepoint/events"/>
  </ds:schemaRefs>
</ds:datastoreItem>
</file>

<file path=customXml/itemProps4.xml><?xml version="1.0" encoding="utf-8"?>
<ds:datastoreItem xmlns:ds="http://schemas.openxmlformats.org/officeDocument/2006/customXml" ds:itemID="{1F15CC07-04AB-41B1-8850-97FF8616D8AE}">
  <ds:schemaRefs>
    <ds:schemaRef ds:uri="Microsoft.SharePoint.Taxonomy.ContentTypeSync"/>
  </ds:schemaRefs>
</ds:datastoreItem>
</file>

<file path=customXml/itemProps5.xml><?xml version="1.0" encoding="utf-8"?>
<ds:datastoreItem xmlns:ds="http://schemas.openxmlformats.org/officeDocument/2006/customXml" ds:itemID="{C3D34127-1479-411F-8855-6637329EE8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ef082cd-876d-41c4-a4ee-fed821a997e6"/>
    <ds:schemaRef ds:uri="4fd18dd3-be77-4537-bf1a-7e73003be7e9"/>
    <ds:schemaRef ds:uri="683b8b7d-9dbb-47db-9c1c-6a3812e0373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11216</TotalTime>
  <Words>969</Words>
  <Application>Microsoft Office PowerPoint</Application>
  <PresentationFormat>Widescreen</PresentationFormat>
  <Paragraphs>80</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Arial Narrow</vt:lpstr>
      <vt:lpstr>Calibri</vt:lpstr>
      <vt:lpstr>1_Office Theme</vt:lpstr>
      <vt:lpstr>Rulemaking Hearing</vt:lpstr>
      <vt:lpstr>Welcome</vt:lpstr>
      <vt:lpstr>Welcome</vt:lpstr>
      <vt:lpstr>Introductions</vt:lpstr>
      <vt:lpstr>Purpose of Hearing</vt:lpstr>
      <vt:lpstr>Purpose of Hearing</vt:lpstr>
      <vt:lpstr>Draft Information</vt:lpstr>
      <vt:lpstr>General Information</vt:lpstr>
      <vt:lpstr>Public testimony &amp; comment</vt:lpstr>
      <vt:lpstr>Public testimony &amp; comment</vt:lpstr>
      <vt:lpstr>Public testimony &amp; comment</vt:lpstr>
      <vt:lpstr>Public testimony &amp; comment</vt:lpstr>
      <vt:lpstr>Public testimony &amp; comment</vt:lpstr>
      <vt:lpstr>Public testimony &amp; comment</vt:lpstr>
      <vt:lpstr>Public testimony &amp; comment</vt:lpstr>
      <vt:lpstr>Public testimony &amp; comment</vt:lpstr>
      <vt:lpstr>Closing Statements &amp; Adjournment</vt:lpstr>
    </vt:vector>
  </TitlesOfParts>
  <Company>CDOS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 Sunny</dc:creator>
  <cp:lastModifiedBy>Shannon Kenney</cp:lastModifiedBy>
  <cp:revision>81</cp:revision>
  <dcterms:created xsi:type="dcterms:W3CDTF">2018-07-19T18:09:46Z</dcterms:created>
  <dcterms:modified xsi:type="dcterms:W3CDTF">2022-01-06T22:43:03Z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176b7e50-4242-4a37-98e7-eea5006b3487</vt:lpwstr>
  </property>
  <property fmtid="{D5CDD505-2E9C-101B-9397-08002B2CF9AE}" pid="3" name="ContentTypeId">
    <vt:lpwstr>0x0101001E98A06BD994954495880ED56CFFCFE700554D21DC2394FB43A11482605DF22549</vt:lpwstr>
  </property>
</Properties>
</file>