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Lst>
  <p:handoutMasterIdLst>
    <p:handoutMasterId r:id="rId24"/>
  </p:handoutMasterIdLst>
  <p:sldIdLst>
    <p:sldId id="256" r:id="rId7"/>
    <p:sldId id="257" r:id="rId8"/>
    <p:sldId id="269" r:id="rId9"/>
    <p:sldId id="267" r:id="rId10"/>
    <p:sldId id="261" r:id="rId11"/>
    <p:sldId id="263" r:id="rId12"/>
    <p:sldId id="264" r:id="rId13"/>
    <p:sldId id="268" r:id="rId14"/>
    <p:sldId id="274" r:id="rId15"/>
    <p:sldId id="275" r:id="rId16"/>
    <p:sldId id="276" r:id="rId17"/>
    <p:sldId id="277" r:id="rId18"/>
    <p:sldId id="285" r:id="rId19"/>
    <p:sldId id="278" r:id="rId20"/>
    <p:sldId id="279" r:id="rId21"/>
    <p:sldId id="266" r:id="rId22"/>
    <p:sldId id="27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snapToGrid="0">
      <p:cViewPr>
        <p:scale>
          <a:sx n="114" d="100"/>
          <a:sy n="114" d="100"/>
        </p:scale>
        <p:origin x="300" y="114"/>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6" d="100"/>
          <a:sy n="86" d="100"/>
        </p:scale>
        <p:origin x="292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8F41633-117D-4D38-920F-EB231DA4414A}" type="datetimeFigureOut">
              <a:rPr lang="en-US" smtClean="0"/>
              <a:t>8/19/2021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A5D2CB1-7E87-428C-A97F-8904C1E55C72}" type="slidenum">
              <a:rPr lang="en-US" smtClean="0"/>
              <a:t>‹#›</a:t>
            </a:fld>
            <a:endParaRPr lang="en-US"/>
          </a:p>
        </p:txBody>
      </p:sp>
    </p:spTree>
    <p:extLst>
      <p:ext uri="{BB962C8B-B14F-4D97-AF65-F5344CB8AC3E}">
        <p14:creationId xmlns:p14="http://schemas.microsoft.com/office/powerpoint/2010/main" val="16676338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35428"/>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4315103"/>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36114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8000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371309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617365"/>
            <a:ext cx="5181600" cy="35595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2617365"/>
            <a:ext cx="5181600" cy="35595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1403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30680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944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853968"/>
            <a:ext cx="3932237" cy="1003533"/>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1853968"/>
            <a:ext cx="6172200" cy="40070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860646"/>
            <a:ext cx="3932237" cy="300834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648044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656825"/>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1656825"/>
            <a:ext cx="6172200" cy="420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3257026"/>
            <a:ext cx="3932237" cy="26119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768810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527976"/>
            <a:ext cx="10515600" cy="9100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2617364"/>
            <a:ext cx="10515600" cy="39512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0" y="0"/>
            <a:ext cx="12192000" cy="13485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838200" y="202462"/>
            <a:ext cx="4270080" cy="943664"/>
          </a:xfrm>
          <a:prstGeom prst="rect">
            <a:avLst/>
          </a:prstGeom>
        </p:spPr>
      </p:pic>
    </p:spTree>
    <p:extLst>
      <p:ext uri="{BB962C8B-B14F-4D97-AF65-F5344CB8AC3E}">
        <p14:creationId xmlns:p14="http://schemas.microsoft.com/office/powerpoint/2010/main" val="236593291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Rulemaking Hearing</a:t>
            </a:r>
          </a:p>
        </p:txBody>
      </p:sp>
      <p:sp>
        <p:nvSpPr>
          <p:cNvPr id="3" name="Subtitle 2"/>
          <p:cNvSpPr>
            <a:spLocks noGrp="1"/>
          </p:cNvSpPr>
          <p:nvPr>
            <p:ph type="subTitle" idx="1"/>
          </p:nvPr>
        </p:nvSpPr>
        <p:spPr/>
        <p:txBody>
          <a:bodyPr/>
          <a:lstStyle/>
          <a:p>
            <a:r>
              <a:rPr lang="en-US" sz="3600" dirty="0"/>
              <a:t>Bingo and Raffles Rules</a:t>
            </a:r>
          </a:p>
          <a:p>
            <a:r>
              <a:rPr lang="en-US" dirty="0"/>
              <a:t>August 24, 2021</a:t>
            </a:r>
          </a:p>
        </p:txBody>
      </p:sp>
    </p:spTree>
    <p:extLst>
      <p:ext uri="{BB962C8B-B14F-4D97-AF65-F5344CB8AC3E}">
        <p14:creationId xmlns:p14="http://schemas.microsoft.com/office/powerpoint/2010/main" val="1769439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4F43A-2187-446E-B332-7947EF4C07C9}"/>
              </a:ext>
            </a:extLst>
          </p:cNvPr>
          <p:cNvSpPr>
            <a:spLocks noGrp="1"/>
          </p:cNvSpPr>
          <p:nvPr>
            <p:ph type="title"/>
          </p:nvPr>
        </p:nvSpPr>
        <p:spPr/>
        <p:txBody>
          <a:bodyPr>
            <a:normAutofit/>
          </a:bodyPr>
          <a:lstStyle/>
          <a:p>
            <a:r>
              <a:rPr lang="en-US" b="1" dirty="0"/>
              <a:t>Public testimony &amp; comment</a:t>
            </a:r>
            <a:endParaRPr lang="en-US" dirty="0"/>
          </a:p>
        </p:txBody>
      </p:sp>
      <p:sp>
        <p:nvSpPr>
          <p:cNvPr id="3" name="Content Placeholder 2">
            <a:extLst>
              <a:ext uri="{FF2B5EF4-FFF2-40B4-BE49-F238E27FC236}">
                <a16:creationId xmlns:a16="http://schemas.microsoft.com/office/drawing/2014/main" id="{80484007-B1A9-40F5-8DC6-0394D268321E}"/>
              </a:ext>
            </a:extLst>
          </p:cNvPr>
          <p:cNvSpPr>
            <a:spLocks noGrp="1"/>
          </p:cNvSpPr>
          <p:nvPr>
            <p:ph sz="half" idx="1"/>
          </p:nvPr>
        </p:nvSpPr>
        <p:spPr>
          <a:xfrm>
            <a:off x="838199" y="2617365"/>
            <a:ext cx="9568993" cy="3559598"/>
          </a:xfrm>
        </p:spPr>
        <p:txBody>
          <a:bodyPr>
            <a:normAutofit/>
          </a:bodyPr>
          <a:lstStyle/>
          <a:p>
            <a:pPr marL="0" indent="0">
              <a:buNone/>
            </a:pPr>
            <a:r>
              <a:rPr lang="en-US" dirty="0"/>
              <a:t>When you registered for this webinar, you answered a few questions. We will reference the registration records and individually unmute participants who indicated that they plan to testify during the hearing. </a:t>
            </a:r>
          </a:p>
          <a:p>
            <a:pPr marL="0" indent="0">
              <a:buNone/>
            </a:pPr>
            <a:endParaRPr lang="en-US" dirty="0"/>
          </a:p>
          <a:p>
            <a:pPr marL="0" indent="0">
              <a:buNone/>
            </a:pPr>
            <a:r>
              <a:rPr lang="en-US" dirty="0"/>
              <a:t>We will call on the pre-registered speakers in the order in which they registered for this hearing. After we have exhausted the list of pre-registered speakers, we will call upon attendees to use the “raise hand” tool to indicate that they wish to speak. </a:t>
            </a:r>
          </a:p>
        </p:txBody>
      </p:sp>
    </p:spTree>
    <p:extLst>
      <p:ext uri="{BB962C8B-B14F-4D97-AF65-F5344CB8AC3E}">
        <p14:creationId xmlns:p14="http://schemas.microsoft.com/office/powerpoint/2010/main" val="2658720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4F43A-2187-446E-B332-7947EF4C07C9}"/>
              </a:ext>
            </a:extLst>
          </p:cNvPr>
          <p:cNvSpPr>
            <a:spLocks noGrp="1"/>
          </p:cNvSpPr>
          <p:nvPr>
            <p:ph type="title"/>
          </p:nvPr>
        </p:nvSpPr>
        <p:spPr/>
        <p:txBody>
          <a:bodyPr>
            <a:normAutofit/>
          </a:bodyPr>
          <a:lstStyle/>
          <a:p>
            <a:r>
              <a:rPr lang="en-US" b="1" dirty="0"/>
              <a:t>Public testimony &amp; comment</a:t>
            </a:r>
            <a:endParaRPr lang="en-US" dirty="0"/>
          </a:p>
        </p:txBody>
      </p:sp>
      <p:sp>
        <p:nvSpPr>
          <p:cNvPr id="3" name="Content Placeholder 2">
            <a:extLst>
              <a:ext uri="{FF2B5EF4-FFF2-40B4-BE49-F238E27FC236}">
                <a16:creationId xmlns:a16="http://schemas.microsoft.com/office/drawing/2014/main" id="{80484007-B1A9-40F5-8DC6-0394D268321E}"/>
              </a:ext>
            </a:extLst>
          </p:cNvPr>
          <p:cNvSpPr>
            <a:spLocks noGrp="1"/>
          </p:cNvSpPr>
          <p:nvPr>
            <p:ph sz="half" idx="1"/>
          </p:nvPr>
        </p:nvSpPr>
        <p:spPr>
          <a:xfrm>
            <a:off x="838199" y="2617365"/>
            <a:ext cx="9568993" cy="3559598"/>
          </a:xfrm>
        </p:spPr>
        <p:txBody>
          <a:bodyPr>
            <a:normAutofit/>
          </a:bodyPr>
          <a:lstStyle/>
          <a:p>
            <a:pPr marL="0" indent="0">
              <a:buNone/>
            </a:pPr>
            <a:r>
              <a:rPr lang="en-US" dirty="0"/>
              <a:t>Please prepare, we will announce your name and state when you are unmuted. When you finish, we will mute you again and move down the list.</a:t>
            </a:r>
          </a:p>
          <a:p>
            <a:pPr marL="0" indent="0">
              <a:buNone/>
            </a:pPr>
            <a:endParaRPr lang="en-US" dirty="0"/>
          </a:p>
          <a:p>
            <a:pPr marL="0" indent="0">
              <a:buNone/>
            </a:pPr>
            <a:r>
              <a:rPr lang="en-US" dirty="0"/>
              <a:t>When you speak, please introduce yourself for the recording when you begin. If you represent an organization, please identify the organization. </a:t>
            </a:r>
          </a:p>
          <a:p>
            <a:pPr marL="0" indent="0">
              <a:buNone/>
            </a:pPr>
            <a:endParaRPr lang="en-US" dirty="0"/>
          </a:p>
        </p:txBody>
      </p:sp>
    </p:spTree>
    <p:extLst>
      <p:ext uri="{BB962C8B-B14F-4D97-AF65-F5344CB8AC3E}">
        <p14:creationId xmlns:p14="http://schemas.microsoft.com/office/powerpoint/2010/main" val="2439409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4F43A-2187-446E-B332-7947EF4C07C9}"/>
              </a:ext>
            </a:extLst>
          </p:cNvPr>
          <p:cNvSpPr>
            <a:spLocks noGrp="1"/>
          </p:cNvSpPr>
          <p:nvPr>
            <p:ph type="title"/>
          </p:nvPr>
        </p:nvSpPr>
        <p:spPr/>
        <p:txBody>
          <a:bodyPr>
            <a:normAutofit/>
          </a:bodyPr>
          <a:lstStyle/>
          <a:p>
            <a:r>
              <a:rPr lang="en-US" b="1" dirty="0"/>
              <a:t>Public testimony &amp; comment</a:t>
            </a:r>
            <a:endParaRPr lang="en-US" dirty="0"/>
          </a:p>
        </p:txBody>
      </p:sp>
      <p:sp>
        <p:nvSpPr>
          <p:cNvPr id="3" name="Content Placeholder 2">
            <a:extLst>
              <a:ext uri="{FF2B5EF4-FFF2-40B4-BE49-F238E27FC236}">
                <a16:creationId xmlns:a16="http://schemas.microsoft.com/office/drawing/2014/main" id="{80484007-B1A9-40F5-8DC6-0394D268321E}"/>
              </a:ext>
            </a:extLst>
          </p:cNvPr>
          <p:cNvSpPr>
            <a:spLocks noGrp="1"/>
          </p:cNvSpPr>
          <p:nvPr>
            <p:ph sz="half" idx="1"/>
          </p:nvPr>
        </p:nvSpPr>
        <p:spPr>
          <a:xfrm>
            <a:off x="838199" y="2617365"/>
            <a:ext cx="9568993" cy="3559598"/>
          </a:xfrm>
        </p:spPr>
        <p:txBody>
          <a:bodyPr>
            <a:normAutofit/>
          </a:bodyPr>
          <a:lstStyle/>
          <a:p>
            <a:pPr marL="0" indent="0">
              <a:buNone/>
            </a:pPr>
            <a:r>
              <a:rPr lang="en-US" dirty="0"/>
              <a:t>When speaking about a particular provision in the proposed rules, it will assist the process if you say the rule number that you are addressing. The rule number is listed in the set of proposed rules that were published with the notice of this hearing. </a:t>
            </a:r>
          </a:p>
          <a:p>
            <a:pPr marL="0" indent="0">
              <a:buNone/>
            </a:pPr>
            <a:endParaRPr lang="en-US" dirty="0"/>
          </a:p>
          <a:p>
            <a:pPr marL="0" indent="0">
              <a:buNone/>
            </a:pPr>
            <a:r>
              <a:rPr lang="en-US" dirty="0"/>
              <a:t>If you do not know the rule number or do not have the set of proposed rules we are considering today, please simply state the general topic of the proposed rule that you wish to address.</a:t>
            </a:r>
          </a:p>
        </p:txBody>
      </p:sp>
    </p:spTree>
    <p:extLst>
      <p:ext uri="{BB962C8B-B14F-4D97-AF65-F5344CB8AC3E}">
        <p14:creationId xmlns:p14="http://schemas.microsoft.com/office/powerpoint/2010/main" val="3223390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4F43A-2187-446E-B332-7947EF4C07C9}"/>
              </a:ext>
            </a:extLst>
          </p:cNvPr>
          <p:cNvSpPr>
            <a:spLocks noGrp="1"/>
          </p:cNvSpPr>
          <p:nvPr>
            <p:ph type="title"/>
          </p:nvPr>
        </p:nvSpPr>
        <p:spPr/>
        <p:txBody>
          <a:bodyPr>
            <a:normAutofit/>
          </a:bodyPr>
          <a:lstStyle/>
          <a:p>
            <a:r>
              <a:rPr lang="en-US" b="1" dirty="0"/>
              <a:t>Public testimony &amp; comment</a:t>
            </a:r>
            <a:endParaRPr lang="en-US" dirty="0"/>
          </a:p>
        </p:txBody>
      </p:sp>
      <p:sp>
        <p:nvSpPr>
          <p:cNvPr id="3" name="Content Placeholder 2">
            <a:extLst>
              <a:ext uri="{FF2B5EF4-FFF2-40B4-BE49-F238E27FC236}">
                <a16:creationId xmlns:a16="http://schemas.microsoft.com/office/drawing/2014/main" id="{80484007-B1A9-40F5-8DC6-0394D268321E}"/>
              </a:ext>
            </a:extLst>
          </p:cNvPr>
          <p:cNvSpPr>
            <a:spLocks noGrp="1"/>
          </p:cNvSpPr>
          <p:nvPr>
            <p:ph sz="half" idx="1"/>
          </p:nvPr>
        </p:nvSpPr>
        <p:spPr>
          <a:xfrm>
            <a:off x="838199" y="2617365"/>
            <a:ext cx="9568993" cy="3559598"/>
          </a:xfrm>
        </p:spPr>
        <p:txBody>
          <a:bodyPr>
            <a:normAutofit/>
          </a:bodyPr>
          <a:lstStyle/>
          <a:p>
            <a:pPr marL="0" indent="0">
              <a:buNone/>
            </a:pPr>
            <a:r>
              <a:rPr lang="en-US" dirty="0"/>
              <a:t>Additionally, because this is a formal rulemaking hearing under the Colorado Administrative Procedures Act, please address your comments to me, the hearing officer, and refrain from directing questions to other panel members.  </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73602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4F43A-2187-446E-B332-7947EF4C07C9}"/>
              </a:ext>
            </a:extLst>
          </p:cNvPr>
          <p:cNvSpPr>
            <a:spLocks noGrp="1"/>
          </p:cNvSpPr>
          <p:nvPr>
            <p:ph type="title"/>
          </p:nvPr>
        </p:nvSpPr>
        <p:spPr/>
        <p:txBody>
          <a:bodyPr>
            <a:normAutofit/>
          </a:bodyPr>
          <a:lstStyle/>
          <a:p>
            <a:r>
              <a:rPr lang="en-US" b="1" dirty="0"/>
              <a:t>Public testimony &amp; comment</a:t>
            </a:r>
            <a:endParaRPr lang="en-US" dirty="0"/>
          </a:p>
        </p:txBody>
      </p:sp>
      <p:sp>
        <p:nvSpPr>
          <p:cNvPr id="3" name="Content Placeholder 2">
            <a:extLst>
              <a:ext uri="{FF2B5EF4-FFF2-40B4-BE49-F238E27FC236}">
                <a16:creationId xmlns:a16="http://schemas.microsoft.com/office/drawing/2014/main" id="{80484007-B1A9-40F5-8DC6-0394D268321E}"/>
              </a:ext>
            </a:extLst>
          </p:cNvPr>
          <p:cNvSpPr>
            <a:spLocks noGrp="1"/>
          </p:cNvSpPr>
          <p:nvPr>
            <p:ph sz="half" idx="1"/>
          </p:nvPr>
        </p:nvSpPr>
        <p:spPr>
          <a:xfrm>
            <a:off x="838199" y="2617365"/>
            <a:ext cx="9568993" cy="3559598"/>
          </a:xfrm>
        </p:spPr>
        <p:txBody>
          <a:bodyPr>
            <a:normAutofit/>
          </a:bodyPr>
          <a:lstStyle/>
          <a:p>
            <a:pPr marL="0" indent="0">
              <a:buNone/>
            </a:pPr>
            <a:r>
              <a:rPr lang="en-US" dirty="0"/>
              <a:t>In progress: </a:t>
            </a:r>
          </a:p>
          <a:p>
            <a:pPr marL="0" indent="0">
              <a:buNone/>
            </a:pPr>
            <a:endParaRPr lang="en-US" dirty="0"/>
          </a:p>
          <a:p>
            <a:pPr marL="0" indent="0">
              <a:buNone/>
            </a:pPr>
            <a:r>
              <a:rPr lang="en-US" dirty="0"/>
              <a:t>Testimony from individuals who indicated that they planned to testify when they registered for this webinar hearing</a:t>
            </a:r>
          </a:p>
        </p:txBody>
      </p:sp>
    </p:spTree>
    <p:extLst>
      <p:ext uri="{BB962C8B-B14F-4D97-AF65-F5344CB8AC3E}">
        <p14:creationId xmlns:p14="http://schemas.microsoft.com/office/powerpoint/2010/main" val="4270132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4F43A-2187-446E-B332-7947EF4C07C9}"/>
              </a:ext>
            </a:extLst>
          </p:cNvPr>
          <p:cNvSpPr>
            <a:spLocks noGrp="1"/>
          </p:cNvSpPr>
          <p:nvPr>
            <p:ph type="title"/>
          </p:nvPr>
        </p:nvSpPr>
        <p:spPr/>
        <p:txBody>
          <a:bodyPr>
            <a:normAutofit/>
          </a:bodyPr>
          <a:lstStyle/>
          <a:p>
            <a:r>
              <a:rPr lang="en-US" b="1" dirty="0"/>
              <a:t>Public testimony &amp; comment</a:t>
            </a:r>
            <a:endParaRPr lang="en-US" dirty="0"/>
          </a:p>
        </p:txBody>
      </p:sp>
      <p:sp>
        <p:nvSpPr>
          <p:cNvPr id="3" name="Content Placeholder 2">
            <a:extLst>
              <a:ext uri="{FF2B5EF4-FFF2-40B4-BE49-F238E27FC236}">
                <a16:creationId xmlns:a16="http://schemas.microsoft.com/office/drawing/2014/main" id="{80484007-B1A9-40F5-8DC6-0394D268321E}"/>
              </a:ext>
            </a:extLst>
          </p:cNvPr>
          <p:cNvSpPr>
            <a:spLocks noGrp="1"/>
          </p:cNvSpPr>
          <p:nvPr>
            <p:ph sz="half" idx="1"/>
          </p:nvPr>
        </p:nvSpPr>
        <p:spPr>
          <a:xfrm>
            <a:off x="838199" y="2617365"/>
            <a:ext cx="9568993" cy="3559598"/>
          </a:xfrm>
        </p:spPr>
        <p:txBody>
          <a:bodyPr>
            <a:normAutofit/>
          </a:bodyPr>
          <a:lstStyle/>
          <a:p>
            <a:pPr marL="0" indent="0">
              <a:buNone/>
            </a:pPr>
            <a:r>
              <a:rPr lang="en-US" dirty="0"/>
              <a:t>In progress: </a:t>
            </a:r>
          </a:p>
          <a:p>
            <a:pPr marL="0" indent="0">
              <a:buNone/>
            </a:pPr>
            <a:endParaRPr lang="en-US" dirty="0"/>
          </a:p>
          <a:p>
            <a:pPr marL="0" indent="0">
              <a:buNone/>
            </a:pPr>
            <a:r>
              <a:rPr lang="en-US" dirty="0"/>
              <a:t>Please “raise your hand” by clicking the icon in your control panel if you wish to testify</a:t>
            </a:r>
          </a:p>
        </p:txBody>
      </p:sp>
    </p:spTree>
    <p:extLst>
      <p:ext uri="{BB962C8B-B14F-4D97-AF65-F5344CB8AC3E}">
        <p14:creationId xmlns:p14="http://schemas.microsoft.com/office/powerpoint/2010/main" val="1919415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5C840-84A2-40A8-B605-6947BD4E841D}"/>
              </a:ext>
            </a:extLst>
          </p:cNvPr>
          <p:cNvSpPr>
            <a:spLocks noGrp="1"/>
          </p:cNvSpPr>
          <p:nvPr>
            <p:ph type="title"/>
          </p:nvPr>
        </p:nvSpPr>
        <p:spPr/>
        <p:txBody>
          <a:bodyPr/>
          <a:lstStyle/>
          <a:p>
            <a:r>
              <a:rPr lang="en-US" dirty="0"/>
              <a:t>Closing Statements &amp; Adjournment</a:t>
            </a:r>
          </a:p>
        </p:txBody>
      </p:sp>
      <p:sp>
        <p:nvSpPr>
          <p:cNvPr id="3" name="Content Placeholder 2">
            <a:extLst>
              <a:ext uri="{FF2B5EF4-FFF2-40B4-BE49-F238E27FC236}">
                <a16:creationId xmlns:a16="http://schemas.microsoft.com/office/drawing/2014/main" id="{51B3343F-9600-421B-89B8-AB335CD339A7}"/>
              </a:ext>
            </a:extLst>
          </p:cNvPr>
          <p:cNvSpPr>
            <a:spLocks noGrp="1"/>
          </p:cNvSpPr>
          <p:nvPr>
            <p:ph sz="half" idx="1"/>
          </p:nvPr>
        </p:nvSpPr>
        <p:spPr>
          <a:xfrm>
            <a:off x="838200" y="2617365"/>
            <a:ext cx="10106320" cy="3559598"/>
          </a:xfrm>
        </p:spPr>
        <p:txBody>
          <a:bodyPr>
            <a:normAutofit lnSpcReduction="10000"/>
          </a:bodyPr>
          <a:lstStyle/>
          <a:p>
            <a:pPr marL="0" indent="0">
              <a:buNone/>
            </a:pPr>
            <a:r>
              <a:rPr lang="en-US" dirty="0"/>
              <a:t>That concludes the public testimony portion of this hearing. Our office will take under advisement possible amendments to the Secretary of State’s bingo and raffles rules.</a:t>
            </a:r>
          </a:p>
          <a:p>
            <a:pPr marL="0" indent="0">
              <a:buNone/>
            </a:pPr>
            <a:endParaRPr lang="en-US" dirty="0"/>
          </a:p>
          <a:p>
            <a:pPr marL="0" indent="0">
              <a:buNone/>
            </a:pPr>
            <a:r>
              <a:rPr lang="en-US" dirty="0"/>
              <a:t>The record will remain open through 5:00 p.m., Tuesday, August 31, 2021, to allow the submission of additional written comments.</a:t>
            </a:r>
          </a:p>
          <a:p>
            <a:pPr marL="0" indent="0">
              <a:buNone/>
            </a:pPr>
            <a:endParaRPr lang="en-US" dirty="0"/>
          </a:p>
          <a:p>
            <a:pPr marL="0" indent="0">
              <a:buNone/>
            </a:pPr>
            <a:r>
              <a:rPr lang="en-US" dirty="0"/>
              <a:t>Please email written comments to: SoS.Rulemaking@coloradosos.gov</a:t>
            </a:r>
          </a:p>
          <a:p>
            <a:endParaRPr lang="en-US" dirty="0"/>
          </a:p>
        </p:txBody>
      </p:sp>
    </p:spTree>
    <p:extLst>
      <p:ext uri="{BB962C8B-B14F-4D97-AF65-F5344CB8AC3E}">
        <p14:creationId xmlns:p14="http://schemas.microsoft.com/office/powerpoint/2010/main" val="3643071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33736-ACCF-48C1-9F81-5C9DDBB4EB56}"/>
              </a:ext>
            </a:extLst>
          </p:cNvPr>
          <p:cNvSpPr>
            <a:spLocks noGrp="1"/>
          </p:cNvSpPr>
          <p:nvPr>
            <p:ph type="ctrTitle"/>
          </p:nvPr>
        </p:nvSpPr>
        <p:spPr/>
        <p:txBody>
          <a:bodyPr/>
          <a:lstStyle/>
          <a:p>
            <a:r>
              <a:rPr lang="en-US" dirty="0"/>
              <a:t>Intermission</a:t>
            </a:r>
          </a:p>
        </p:txBody>
      </p:sp>
      <p:sp>
        <p:nvSpPr>
          <p:cNvPr id="3" name="Subtitle 2">
            <a:extLst>
              <a:ext uri="{FF2B5EF4-FFF2-40B4-BE49-F238E27FC236}">
                <a16:creationId xmlns:a16="http://schemas.microsoft.com/office/drawing/2014/main" id="{2FCCCBB8-EFAE-4C84-B00B-A45568E4ABEA}"/>
              </a:ext>
            </a:extLst>
          </p:cNvPr>
          <p:cNvSpPr>
            <a:spLocks noGrp="1"/>
          </p:cNvSpPr>
          <p:nvPr>
            <p:ph type="subTitle" idx="1"/>
          </p:nvPr>
        </p:nvSpPr>
        <p:spPr/>
        <p:txBody>
          <a:bodyPr/>
          <a:lstStyle/>
          <a:p>
            <a:r>
              <a:rPr lang="en-US" sz="3200" dirty="0"/>
              <a:t>We will reconvene in ______ minutes; at ________ p.m.</a:t>
            </a:r>
          </a:p>
          <a:p>
            <a:endParaRPr lang="en-US" dirty="0"/>
          </a:p>
        </p:txBody>
      </p:sp>
    </p:spTree>
    <p:extLst>
      <p:ext uri="{BB962C8B-B14F-4D97-AF65-F5344CB8AC3E}">
        <p14:creationId xmlns:p14="http://schemas.microsoft.com/office/powerpoint/2010/main" val="957782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Welcome</a:t>
            </a:r>
          </a:p>
        </p:txBody>
      </p:sp>
      <p:sp>
        <p:nvSpPr>
          <p:cNvPr id="5" name="Content Placeholder 4"/>
          <p:cNvSpPr>
            <a:spLocks noGrp="1"/>
          </p:cNvSpPr>
          <p:nvPr>
            <p:ph sz="half" idx="1"/>
          </p:nvPr>
        </p:nvSpPr>
        <p:spPr>
          <a:xfrm>
            <a:off x="838200" y="2617365"/>
            <a:ext cx="10200588" cy="3559598"/>
          </a:xfrm>
        </p:spPr>
        <p:txBody>
          <a:bodyPr>
            <a:normAutofit/>
          </a:bodyPr>
          <a:lstStyle/>
          <a:p>
            <a:pPr marL="0" indent="0">
              <a:buNone/>
            </a:pPr>
            <a:r>
              <a:rPr lang="en-US" dirty="0"/>
              <a:t>This is a public rulemaking hearing, held in accordance with the State Administrative Procedure Act, specifically section 24-4-103, Colorado Revised Statutes.</a:t>
            </a:r>
          </a:p>
          <a:p>
            <a:pPr marL="0" indent="0">
              <a:buNone/>
            </a:pPr>
            <a:endParaRPr lang="en-US" dirty="0"/>
          </a:p>
          <a:p>
            <a:pPr marL="0" indent="0">
              <a:buNone/>
            </a:pPr>
            <a:r>
              <a:rPr lang="en-US" dirty="0"/>
              <a:t>Observing best practices to help prevent the spread of COVID-19, we are hosting this rulemaking hearing via webinar. All public attendees and Secretary of State’s staff members are joining remotely. Public participants will remain muted until the testimony phase of the hearing.</a:t>
            </a:r>
          </a:p>
        </p:txBody>
      </p:sp>
    </p:spTree>
    <p:extLst>
      <p:ext uri="{BB962C8B-B14F-4D97-AF65-F5344CB8AC3E}">
        <p14:creationId xmlns:p14="http://schemas.microsoft.com/office/powerpoint/2010/main" val="73132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Welcome</a:t>
            </a:r>
          </a:p>
        </p:txBody>
      </p:sp>
      <p:sp>
        <p:nvSpPr>
          <p:cNvPr id="5" name="Content Placeholder 4"/>
          <p:cNvSpPr>
            <a:spLocks noGrp="1"/>
          </p:cNvSpPr>
          <p:nvPr>
            <p:ph sz="half" idx="1"/>
          </p:nvPr>
        </p:nvSpPr>
        <p:spPr>
          <a:xfrm>
            <a:off x="838200" y="2617365"/>
            <a:ext cx="10200588" cy="3559598"/>
          </a:xfrm>
        </p:spPr>
        <p:txBody>
          <a:bodyPr>
            <a:normAutofit/>
          </a:bodyPr>
          <a:lstStyle/>
          <a:p>
            <a:pPr marL="0" indent="0">
              <a:buNone/>
            </a:pPr>
            <a:r>
              <a:rPr lang="en-US" dirty="0"/>
              <a:t>I am Melissa Kessler, Legal and Policy Director, and I am convening this hearing on behalf of the Secretary of State in accordance with the rulemaking notice that we issued on July 15, 2021. The notice also appeared in July 25, 2021 publication of the Colorado Register.</a:t>
            </a:r>
          </a:p>
          <a:p>
            <a:pPr marL="0" indent="0">
              <a:buNone/>
            </a:pPr>
            <a:endParaRPr lang="en-US" dirty="0"/>
          </a:p>
          <a:p>
            <a:pPr marL="0" indent="0">
              <a:buNone/>
            </a:pPr>
            <a:r>
              <a:rPr lang="en-US" dirty="0"/>
              <a:t>Several additional members of the Secretary of State staff are present today as panel members or otherwise facilitating this hearing.</a:t>
            </a:r>
          </a:p>
        </p:txBody>
      </p:sp>
    </p:spTree>
    <p:extLst>
      <p:ext uri="{BB962C8B-B14F-4D97-AF65-F5344CB8AC3E}">
        <p14:creationId xmlns:p14="http://schemas.microsoft.com/office/powerpoint/2010/main" val="635893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8CB76-0791-4DBB-88E5-0DA8C0335D9E}"/>
              </a:ext>
            </a:extLst>
          </p:cNvPr>
          <p:cNvSpPr>
            <a:spLocks noGrp="1"/>
          </p:cNvSpPr>
          <p:nvPr>
            <p:ph type="title"/>
          </p:nvPr>
        </p:nvSpPr>
        <p:spPr/>
        <p:txBody>
          <a:bodyPr/>
          <a:lstStyle/>
          <a:p>
            <a:r>
              <a:rPr lang="en-US" dirty="0"/>
              <a:t>Introductions</a:t>
            </a:r>
          </a:p>
        </p:txBody>
      </p:sp>
      <p:graphicFrame>
        <p:nvGraphicFramePr>
          <p:cNvPr id="5" name="Content Placeholder 4">
            <a:extLst>
              <a:ext uri="{FF2B5EF4-FFF2-40B4-BE49-F238E27FC236}">
                <a16:creationId xmlns:a16="http://schemas.microsoft.com/office/drawing/2014/main" id="{4786E18B-D5C5-4E54-9789-A030AF36AD85}"/>
              </a:ext>
            </a:extLst>
          </p:cNvPr>
          <p:cNvGraphicFramePr>
            <a:graphicFrameLocks noGrp="1"/>
          </p:cNvGraphicFramePr>
          <p:nvPr>
            <p:ph sz="half" idx="1"/>
            <p:extLst>
              <p:ext uri="{D42A27DB-BD31-4B8C-83A1-F6EECF244321}">
                <p14:modId xmlns:p14="http://schemas.microsoft.com/office/powerpoint/2010/main" val="2811361861"/>
              </p:ext>
            </p:extLst>
          </p:nvPr>
        </p:nvGraphicFramePr>
        <p:xfrm>
          <a:off x="838199" y="2617786"/>
          <a:ext cx="10515600" cy="7151246"/>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483404206"/>
                    </a:ext>
                  </a:extLst>
                </a:gridCol>
                <a:gridCol w="5257800">
                  <a:extLst>
                    <a:ext uri="{9D8B030D-6E8A-4147-A177-3AD203B41FA5}">
                      <a16:colId xmlns:a16="http://schemas.microsoft.com/office/drawing/2014/main" val="1254327057"/>
                    </a:ext>
                  </a:extLst>
                </a:gridCol>
              </a:tblGrid>
              <a:tr h="3575623">
                <a:tc>
                  <a:txBody>
                    <a:bodyPr/>
                    <a:lstStyle/>
                    <a:p>
                      <a:pPr marL="342900" marR="0" lvl="0" indent="-342900" algn="l" defTabSz="914400" rtl="0" eaLnBrk="1" fontAlgn="auto" latinLnBrk="0" hangingPunct="1">
                        <a:lnSpc>
                          <a:spcPct val="70000"/>
                        </a:lnSpc>
                        <a:spcBef>
                          <a:spcPts val="1200"/>
                        </a:spcBef>
                        <a:spcAft>
                          <a:spcPts val="1800"/>
                        </a:spcAft>
                        <a:buClrTx/>
                        <a:buSzTx/>
                        <a:buFont typeface="Arial" panose="020B0604020202020204" pitchFamily="34" charset="0"/>
                        <a:buChar char="•"/>
                        <a:tabLst/>
                        <a:defRPr/>
                      </a:pPr>
                      <a:r>
                        <a:rPr lang="en-US" sz="2200" b="0" dirty="0">
                          <a:solidFill>
                            <a:schemeClr val="tx1"/>
                          </a:solidFill>
                        </a:rPr>
                        <a:t>Mike Hardin, Director of Business and Licensing, Business and Licensing Division</a:t>
                      </a:r>
                    </a:p>
                    <a:p>
                      <a:pPr marL="342900" marR="0" lvl="0" indent="-342900" algn="l" defTabSz="914400" rtl="0" eaLnBrk="1" fontAlgn="auto" latinLnBrk="0" hangingPunct="1">
                        <a:lnSpc>
                          <a:spcPct val="70000"/>
                        </a:lnSpc>
                        <a:spcBef>
                          <a:spcPts val="1200"/>
                        </a:spcBef>
                        <a:spcAft>
                          <a:spcPts val="1800"/>
                        </a:spcAft>
                        <a:buClrTx/>
                        <a:buSzTx/>
                        <a:buFont typeface="Arial" panose="020B0604020202020204" pitchFamily="34" charset="0"/>
                        <a:buChar char="•"/>
                        <a:tabLst/>
                        <a:defRPr/>
                      </a:pPr>
                      <a:r>
                        <a:rPr lang="en-US" sz="2200" b="0" dirty="0">
                          <a:solidFill>
                            <a:schemeClr val="tx1"/>
                          </a:solidFill>
                        </a:rPr>
                        <a:t>DJ Davis, Deputy Director of Business and Licensing, Business and Licensing Division</a:t>
                      </a:r>
                    </a:p>
                    <a:p>
                      <a:pPr marL="342900" marR="0" lvl="0" indent="-342900" algn="l" defTabSz="914400" rtl="0" eaLnBrk="1" fontAlgn="auto" latinLnBrk="0" hangingPunct="1">
                        <a:lnSpc>
                          <a:spcPct val="70000"/>
                        </a:lnSpc>
                        <a:spcBef>
                          <a:spcPts val="1200"/>
                        </a:spcBef>
                        <a:spcAft>
                          <a:spcPts val="1800"/>
                        </a:spcAft>
                        <a:buClrTx/>
                        <a:buSzTx/>
                        <a:buFont typeface="Arial" panose="020B0604020202020204" pitchFamily="34" charset="0"/>
                        <a:buChar char="•"/>
                        <a:tabLst/>
                        <a:defRPr/>
                      </a:pPr>
                      <a:r>
                        <a:rPr lang="en-US" sz="2200" b="0" dirty="0">
                          <a:solidFill>
                            <a:schemeClr val="tx1"/>
                          </a:solidFill>
                        </a:rPr>
                        <a:t>Carla Hoke, Legal Analyst, Business and Licensing Division </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342900" marR="0" lvl="0" indent="-342900" algn="l" defTabSz="914400" rtl="0" eaLnBrk="1" fontAlgn="auto" latinLnBrk="0" hangingPunct="1">
                        <a:lnSpc>
                          <a:spcPct val="70000"/>
                        </a:lnSpc>
                        <a:spcBef>
                          <a:spcPts val="1200"/>
                        </a:spcBef>
                        <a:spcAft>
                          <a:spcPts val="1800"/>
                        </a:spcAft>
                        <a:buClrTx/>
                        <a:buSzTx/>
                        <a:buFont typeface="Arial" panose="020B0604020202020204" pitchFamily="34" charset="0"/>
                        <a:buChar char="•"/>
                        <a:tabLst/>
                        <a:defRPr/>
                      </a:pPr>
                      <a:r>
                        <a:rPr lang="en-US" sz="2200" b="0" dirty="0">
                          <a:solidFill>
                            <a:schemeClr val="tx1"/>
                          </a:solidFill>
                        </a:rPr>
                        <a:t>Shannon Bee, Bingo and Raffles Supervisor, Business and Licensing Division</a:t>
                      </a:r>
                    </a:p>
                    <a:p>
                      <a:pPr marL="342900" marR="0" lvl="0" indent="-342900" algn="l" defTabSz="914400" rtl="0" eaLnBrk="1" fontAlgn="auto" latinLnBrk="0" hangingPunct="1">
                        <a:lnSpc>
                          <a:spcPct val="70000"/>
                        </a:lnSpc>
                        <a:spcBef>
                          <a:spcPts val="1200"/>
                        </a:spcBef>
                        <a:spcAft>
                          <a:spcPts val="1800"/>
                        </a:spcAft>
                        <a:buClrTx/>
                        <a:buSzTx/>
                        <a:buFont typeface="Arial" panose="020B0604020202020204" pitchFamily="34" charset="0"/>
                        <a:buChar char="•"/>
                        <a:tabLst/>
                        <a:defRPr/>
                      </a:pPr>
                      <a:r>
                        <a:rPr lang="en-US" sz="2200" b="0" dirty="0">
                          <a:solidFill>
                            <a:schemeClr val="tx1"/>
                          </a:solidFill>
                        </a:rPr>
                        <a:t>Mike Fitzpatrick, Support Services Manager, Business and Licensing Division</a:t>
                      </a:r>
                    </a:p>
                    <a:p>
                      <a:pPr marL="342900" marR="0" lvl="0" indent="-342900" algn="l" defTabSz="914400" rtl="0" eaLnBrk="1" fontAlgn="auto" latinLnBrk="0" hangingPunct="1">
                        <a:lnSpc>
                          <a:spcPct val="70000"/>
                        </a:lnSpc>
                        <a:spcBef>
                          <a:spcPts val="1200"/>
                        </a:spcBef>
                        <a:spcAft>
                          <a:spcPts val="1800"/>
                        </a:spcAft>
                        <a:buClrTx/>
                        <a:buSzTx/>
                        <a:buFont typeface="Arial" panose="020B0604020202020204" pitchFamily="34" charset="0"/>
                        <a:buChar char="•"/>
                        <a:tabLst/>
                        <a:defRPr/>
                      </a:pPr>
                      <a:r>
                        <a:rPr lang="en-US" sz="2200" b="0" dirty="0">
                          <a:solidFill>
                            <a:schemeClr val="tx1"/>
                          </a:solidFill>
                        </a:rPr>
                        <a:t>Erika Friedlander, Senior Legal Advisor, Administration Division</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81452356"/>
                  </a:ext>
                </a:extLst>
              </a:tr>
              <a:tr h="3575623">
                <a:tc>
                  <a:txBody>
                    <a:bodyPr/>
                    <a:lstStyle/>
                    <a:p>
                      <a:pPr marL="342900" marR="0" lvl="0" indent="-342900" algn="l" defTabSz="914400" rtl="0" eaLnBrk="1" fontAlgn="auto" latinLnBrk="0" hangingPunct="1">
                        <a:lnSpc>
                          <a:spcPct val="70000"/>
                        </a:lnSpc>
                        <a:spcBef>
                          <a:spcPts val="1200"/>
                        </a:spcBef>
                        <a:spcAft>
                          <a:spcPts val="1800"/>
                        </a:spcAft>
                        <a:buClrTx/>
                        <a:buSzTx/>
                        <a:buFont typeface="Arial" panose="020B0604020202020204" pitchFamily="34" charset="0"/>
                        <a:buChar char="•"/>
                        <a:tabLst/>
                        <a:defRPr/>
                      </a:pPr>
                      <a:endParaRPr lang="en-US" sz="2200" b="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342900" marR="0" lvl="0" indent="-342900" algn="l" defTabSz="914400" rtl="0" eaLnBrk="1" fontAlgn="auto" latinLnBrk="0" hangingPunct="1">
                        <a:lnSpc>
                          <a:spcPct val="70000"/>
                        </a:lnSpc>
                        <a:spcBef>
                          <a:spcPts val="1200"/>
                        </a:spcBef>
                        <a:spcAft>
                          <a:spcPts val="1800"/>
                        </a:spcAft>
                        <a:buClrTx/>
                        <a:buSzTx/>
                        <a:buFont typeface="Arial" panose="020B0604020202020204" pitchFamily="34" charset="0"/>
                        <a:buChar char="•"/>
                        <a:tabLst/>
                        <a:defRPr/>
                      </a:pPr>
                      <a:endParaRPr lang="en-US" sz="2200" b="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594512"/>
                  </a:ext>
                </a:extLst>
              </a:tr>
            </a:tbl>
          </a:graphicData>
        </a:graphic>
      </p:graphicFrame>
    </p:spTree>
    <p:extLst>
      <p:ext uri="{BB962C8B-B14F-4D97-AF65-F5344CB8AC3E}">
        <p14:creationId xmlns:p14="http://schemas.microsoft.com/office/powerpoint/2010/main" val="1584685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43569-C961-4F3C-AB8B-CE6CB2FEFC70}"/>
              </a:ext>
            </a:extLst>
          </p:cNvPr>
          <p:cNvSpPr>
            <a:spLocks noGrp="1"/>
          </p:cNvSpPr>
          <p:nvPr>
            <p:ph type="title"/>
          </p:nvPr>
        </p:nvSpPr>
        <p:spPr/>
        <p:txBody>
          <a:bodyPr/>
          <a:lstStyle/>
          <a:p>
            <a:r>
              <a:rPr lang="en-US" dirty="0"/>
              <a:t>Purpose of Hearing</a:t>
            </a:r>
          </a:p>
        </p:txBody>
      </p:sp>
      <p:sp>
        <p:nvSpPr>
          <p:cNvPr id="3" name="Content Placeholder 2">
            <a:extLst>
              <a:ext uri="{FF2B5EF4-FFF2-40B4-BE49-F238E27FC236}">
                <a16:creationId xmlns:a16="http://schemas.microsoft.com/office/drawing/2014/main" id="{02D03977-B1CD-4685-87C3-857A0F888BEF}"/>
              </a:ext>
            </a:extLst>
          </p:cNvPr>
          <p:cNvSpPr>
            <a:spLocks noGrp="1"/>
          </p:cNvSpPr>
          <p:nvPr>
            <p:ph sz="half" idx="1"/>
          </p:nvPr>
        </p:nvSpPr>
        <p:spPr>
          <a:xfrm>
            <a:off x="838200" y="2617364"/>
            <a:ext cx="9966820" cy="3917659"/>
          </a:xfrm>
        </p:spPr>
        <p:txBody>
          <a:bodyPr>
            <a:normAutofit fontScale="55000" lnSpcReduction="20000"/>
          </a:bodyPr>
          <a:lstStyle/>
          <a:p>
            <a:pPr marL="0" indent="0">
              <a:buNone/>
            </a:pPr>
            <a:r>
              <a:rPr lang="en-US" sz="4700" dirty="0"/>
              <a:t>The purpose of this hearing is to receive comments from the public on proposed amendments to the Secretary of State’s Bingo and Raffles Rules.</a:t>
            </a:r>
          </a:p>
          <a:p>
            <a:pPr marL="0" indent="0">
              <a:buNone/>
            </a:pPr>
            <a:r>
              <a:rPr lang="en-US" sz="4700" dirty="0"/>
              <a:t>Proposed permanent rule revisions necessary to:</a:t>
            </a:r>
          </a:p>
          <a:p>
            <a:pPr lvl="0"/>
            <a:r>
              <a:rPr lang="en-US" sz="4200" dirty="0"/>
              <a:t>Clarify the procedures for closing a bingo; and</a:t>
            </a:r>
          </a:p>
          <a:p>
            <a:pPr lvl="0"/>
            <a:r>
              <a:rPr lang="en-US" sz="4200" dirty="0"/>
              <a:t>Clarify that a licensee may only open the next deal in a progressive pull tab game when a winner is not immediately discovered and to specify the requirements for ensuring that a winner has sufficient notice; and</a:t>
            </a:r>
          </a:p>
          <a:p>
            <a:pPr lvl="0"/>
            <a:r>
              <a:rPr lang="en-US" sz="4200" dirty="0"/>
              <a:t>Clarify that a licensee may suspend play of a progressive pull tab game only while operating a pari-mutuel bingo operation; and  </a:t>
            </a:r>
          </a:p>
          <a:p>
            <a:pPr lvl="0"/>
            <a:r>
              <a:rPr lang="en-US" sz="4200" dirty="0"/>
              <a:t>Authorize licensees to use prepackaged games for playing card progressive raffles and to specify the requirements for these games; and</a:t>
            </a:r>
          </a:p>
          <a:p>
            <a:pPr lvl="0"/>
            <a:r>
              <a:rPr lang="en-US" sz="4200" dirty="0"/>
              <a:t>Eliminate obsolete provisions.</a:t>
            </a:r>
          </a:p>
        </p:txBody>
      </p:sp>
    </p:spTree>
    <p:extLst>
      <p:ext uri="{BB962C8B-B14F-4D97-AF65-F5344CB8AC3E}">
        <p14:creationId xmlns:p14="http://schemas.microsoft.com/office/powerpoint/2010/main" val="2834124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D7C5D-0CF5-47B9-8638-E06A734E7172}"/>
              </a:ext>
            </a:extLst>
          </p:cNvPr>
          <p:cNvSpPr>
            <a:spLocks noGrp="1"/>
          </p:cNvSpPr>
          <p:nvPr>
            <p:ph type="title"/>
          </p:nvPr>
        </p:nvSpPr>
        <p:spPr/>
        <p:txBody>
          <a:bodyPr/>
          <a:lstStyle/>
          <a:p>
            <a:r>
              <a:rPr lang="en-US" dirty="0"/>
              <a:t>Draft Information</a:t>
            </a:r>
          </a:p>
        </p:txBody>
      </p:sp>
      <p:sp>
        <p:nvSpPr>
          <p:cNvPr id="3" name="Content Placeholder 2">
            <a:extLst>
              <a:ext uri="{FF2B5EF4-FFF2-40B4-BE49-F238E27FC236}">
                <a16:creationId xmlns:a16="http://schemas.microsoft.com/office/drawing/2014/main" id="{B3730D14-C163-4EFD-8C54-0BCC2A98F231}"/>
              </a:ext>
            </a:extLst>
          </p:cNvPr>
          <p:cNvSpPr>
            <a:spLocks noGrp="1"/>
          </p:cNvSpPr>
          <p:nvPr>
            <p:ph sz="half" idx="1"/>
          </p:nvPr>
        </p:nvSpPr>
        <p:spPr>
          <a:xfrm>
            <a:off x="838200" y="2617365"/>
            <a:ext cx="9465297" cy="3559598"/>
          </a:xfrm>
        </p:spPr>
        <p:txBody>
          <a:bodyPr>
            <a:normAutofit fontScale="92500" lnSpcReduction="10000"/>
          </a:bodyPr>
          <a:lstStyle/>
          <a:p>
            <a:pPr marL="0" indent="0">
              <a:buNone/>
            </a:pPr>
            <a:r>
              <a:rPr lang="en-US" dirty="0"/>
              <a:t>The Secretary of State released a preliminary draft of proposed rules with the notice of rulemaking. </a:t>
            </a:r>
          </a:p>
          <a:p>
            <a:pPr marL="0" indent="0">
              <a:buNone/>
            </a:pPr>
            <a:endParaRPr lang="en-US" dirty="0"/>
          </a:p>
          <a:p>
            <a:pPr marL="0" indent="0">
              <a:buNone/>
            </a:pPr>
            <a:r>
              <a:rPr lang="en-US" dirty="0"/>
              <a:t>Documents relating to this rulemaking are available online: </a:t>
            </a:r>
          </a:p>
          <a:p>
            <a:pPr lvl="1"/>
            <a:r>
              <a:rPr lang="en-US" sz="1900" dirty="0"/>
              <a:t>https://coloradosos.gov/pubs/rule_making/hearings/2021/BingoRulesHearing20210824.html</a:t>
            </a:r>
            <a:endParaRPr lang="en-US" dirty="0"/>
          </a:p>
          <a:p>
            <a:pPr marL="0" indent="0">
              <a:buNone/>
            </a:pPr>
            <a:r>
              <a:rPr lang="en-US" dirty="0"/>
              <a:t>Webinar attachments: </a:t>
            </a:r>
          </a:p>
          <a:p>
            <a:pPr lvl="1"/>
            <a:r>
              <a:rPr lang="en-US" dirty="0"/>
              <a:t>Notice of rulemaking </a:t>
            </a:r>
          </a:p>
          <a:p>
            <a:pPr lvl="1"/>
            <a:r>
              <a:rPr lang="en-US" dirty="0"/>
              <a:t>Draft statement of basis </a:t>
            </a:r>
          </a:p>
          <a:p>
            <a:pPr lvl="1"/>
            <a:r>
              <a:rPr lang="en-US" dirty="0"/>
              <a:t>Preliminary draft of proposed rules </a:t>
            </a:r>
          </a:p>
        </p:txBody>
      </p:sp>
    </p:spTree>
    <p:extLst>
      <p:ext uri="{BB962C8B-B14F-4D97-AF65-F5344CB8AC3E}">
        <p14:creationId xmlns:p14="http://schemas.microsoft.com/office/powerpoint/2010/main" val="1787094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C5228-6F5D-4A67-A959-675323B3883D}"/>
              </a:ext>
            </a:extLst>
          </p:cNvPr>
          <p:cNvSpPr>
            <a:spLocks noGrp="1"/>
          </p:cNvSpPr>
          <p:nvPr>
            <p:ph type="title"/>
          </p:nvPr>
        </p:nvSpPr>
        <p:spPr/>
        <p:txBody>
          <a:bodyPr/>
          <a:lstStyle/>
          <a:p>
            <a:r>
              <a:rPr lang="en-US" dirty="0"/>
              <a:t>General Information</a:t>
            </a:r>
          </a:p>
        </p:txBody>
      </p:sp>
      <p:sp>
        <p:nvSpPr>
          <p:cNvPr id="3" name="Content Placeholder 2">
            <a:extLst>
              <a:ext uri="{FF2B5EF4-FFF2-40B4-BE49-F238E27FC236}">
                <a16:creationId xmlns:a16="http://schemas.microsoft.com/office/drawing/2014/main" id="{60E458B4-4DFF-4472-9017-9DA9A8F92483}"/>
              </a:ext>
            </a:extLst>
          </p:cNvPr>
          <p:cNvSpPr>
            <a:spLocks noGrp="1"/>
          </p:cNvSpPr>
          <p:nvPr>
            <p:ph sz="half" idx="1"/>
          </p:nvPr>
        </p:nvSpPr>
        <p:spPr>
          <a:xfrm>
            <a:off x="838199" y="2617365"/>
            <a:ext cx="10515599" cy="3559598"/>
          </a:xfrm>
        </p:spPr>
        <p:txBody>
          <a:bodyPr>
            <a:normAutofit/>
          </a:bodyPr>
          <a:lstStyle/>
          <a:p>
            <a:pPr marL="0" indent="0">
              <a:buNone/>
            </a:pPr>
            <a:r>
              <a:rPr lang="en-US" dirty="0"/>
              <a:t>This is a formal rulemaking hearing that is broadcast live over the Internet. This meeting is audio-recorded, and all comments become a part of the official legal record. </a:t>
            </a:r>
          </a:p>
          <a:p>
            <a:pPr marL="0" indent="0">
              <a:buNone/>
            </a:pPr>
            <a:endParaRPr lang="en-US" dirty="0"/>
          </a:p>
          <a:p>
            <a:pPr marL="0" indent="0">
              <a:buNone/>
            </a:pPr>
            <a:r>
              <a:rPr lang="en-US" dirty="0"/>
              <a:t>All comments received during the comment period become a part of the official record of this hearing and will be posted online, as soon as possible.</a:t>
            </a:r>
          </a:p>
          <a:p>
            <a:endParaRPr lang="en-US" dirty="0"/>
          </a:p>
        </p:txBody>
      </p:sp>
    </p:spTree>
    <p:extLst>
      <p:ext uri="{BB962C8B-B14F-4D97-AF65-F5344CB8AC3E}">
        <p14:creationId xmlns:p14="http://schemas.microsoft.com/office/powerpoint/2010/main" val="1991730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4F43A-2187-446E-B332-7947EF4C07C9}"/>
              </a:ext>
            </a:extLst>
          </p:cNvPr>
          <p:cNvSpPr>
            <a:spLocks noGrp="1"/>
          </p:cNvSpPr>
          <p:nvPr>
            <p:ph type="title"/>
          </p:nvPr>
        </p:nvSpPr>
        <p:spPr/>
        <p:txBody>
          <a:bodyPr>
            <a:normAutofit/>
          </a:bodyPr>
          <a:lstStyle/>
          <a:p>
            <a:r>
              <a:rPr lang="en-US" b="1" dirty="0"/>
              <a:t>Public testimony &amp; comment</a:t>
            </a:r>
            <a:endParaRPr lang="en-US" dirty="0"/>
          </a:p>
        </p:txBody>
      </p:sp>
      <p:sp>
        <p:nvSpPr>
          <p:cNvPr id="3" name="Content Placeholder 2">
            <a:extLst>
              <a:ext uri="{FF2B5EF4-FFF2-40B4-BE49-F238E27FC236}">
                <a16:creationId xmlns:a16="http://schemas.microsoft.com/office/drawing/2014/main" id="{80484007-B1A9-40F5-8DC6-0394D268321E}"/>
              </a:ext>
            </a:extLst>
          </p:cNvPr>
          <p:cNvSpPr>
            <a:spLocks noGrp="1"/>
          </p:cNvSpPr>
          <p:nvPr>
            <p:ph sz="half" idx="1"/>
          </p:nvPr>
        </p:nvSpPr>
        <p:spPr>
          <a:xfrm>
            <a:off x="838199" y="2617365"/>
            <a:ext cx="9568993" cy="3559598"/>
          </a:xfrm>
        </p:spPr>
        <p:txBody>
          <a:bodyPr>
            <a:normAutofit/>
          </a:bodyPr>
          <a:lstStyle/>
          <a:p>
            <a:pPr marL="0" indent="0">
              <a:buNone/>
            </a:pPr>
            <a:r>
              <a:rPr lang="en-US" dirty="0"/>
              <a:t>All members of the public have an opportunity to submit any data, views, or arguments on amendments to the bingo and raffles rules, in writing and, if desired, orally.</a:t>
            </a:r>
          </a:p>
          <a:p>
            <a:pPr marL="0" indent="0">
              <a:buNone/>
            </a:pPr>
            <a:endParaRPr lang="en-US" dirty="0"/>
          </a:p>
          <a:p>
            <a:pPr marL="0" indent="0">
              <a:buNone/>
            </a:pPr>
            <a:r>
              <a:rPr lang="en-US" dirty="0"/>
              <a:t>To ensure that the hearing is prompt and efficient, I would request that you avoid repeating the testimony of others. </a:t>
            </a:r>
          </a:p>
        </p:txBody>
      </p:sp>
    </p:spTree>
    <p:extLst>
      <p:ext uri="{BB962C8B-B14F-4D97-AF65-F5344CB8AC3E}">
        <p14:creationId xmlns:p14="http://schemas.microsoft.com/office/powerpoint/2010/main" val="1057519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4F43A-2187-446E-B332-7947EF4C07C9}"/>
              </a:ext>
            </a:extLst>
          </p:cNvPr>
          <p:cNvSpPr>
            <a:spLocks noGrp="1"/>
          </p:cNvSpPr>
          <p:nvPr>
            <p:ph type="title"/>
          </p:nvPr>
        </p:nvSpPr>
        <p:spPr/>
        <p:txBody>
          <a:bodyPr>
            <a:normAutofit/>
          </a:bodyPr>
          <a:lstStyle/>
          <a:p>
            <a:r>
              <a:rPr lang="en-US" b="1" dirty="0"/>
              <a:t>Public testimony &amp; comment</a:t>
            </a:r>
            <a:endParaRPr lang="en-US" dirty="0"/>
          </a:p>
        </p:txBody>
      </p:sp>
      <p:sp>
        <p:nvSpPr>
          <p:cNvPr id="3" name="Content Placeholder 2">
            <a:extLst>
              <a:ext uri="{FF2B5EF4-FFF2-40B4-BE49-F238E27FC236}">
                <a16:creationId xmlns:a16="http://schemas.microsoft.com/office/drawing/2014/main" id="{80484007-B1A9-40F5-8DC6-0394D268321E}"/>
              </a:ext>
            </a:extLst>
          </p:cNvPr>
          <p:cNvSpPr>
            <a:spLocks noGrp="1"/>
          </p:cNvSpPr>
          <p:nvPr>
            <p:ph sz="half" idx="1"/>
          </p:nvPr>
        </p:nvSpPr>
        <p:spPr>
          <a:xfrm>
            <a:off x="838199" y="2617365"/>
            <a:ext cx="9568993" cy="3559598"/>
          </a:xfrm>
        </p:spPr>
        <p:txBody>
          <a:bodyPr>
            <a:normAutofit lnSpcReduction="10000"/>
          </a:bodyPr>
          <a:lstStyle/>
          <a:p>
            <a:pPr marL="0" indent="0">
              <a:buNone/>
            </a:pPr>
            <a:r>
              <a:rPr lang="en-US" dirty="0"/>
              <a:t>Please bear in mind that if you have already submitted written comments, those points are already part of the record. In addition, you may submit further written comments to our office after this hearing. </a:t>
            </a:r>
          </a:p>
          <a:p>
            <a:pPr marL="0" indent="0">
              <a:buNone/>
            </a:pPr>
            <a:endParaRPr lang="en-US" dirty="0"/>
          </a:p>
          <a:p>
            <a:pPr marL="0" indent="0">
              <a:buNone/>
            </a:pPr>
            <a:r>
              <a:rPr lang="en-US" dirty="0"/>
              <a:t>You need not repeat points you have already made in writing. In addition, if earlier speakers end up making the same point you wish to make, it is appropriate for you to indicate that you agree with the prior testimony given on a point rather than repeating the earlier testimony in full.</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65551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1_Office Theme">
  <a:themeElements>
    <a:clrScheme name="COSOS">
      <a:dk1>
        <a:srgbClr val="002F6C"/>
      </a:dk1>
      <a:lt1>
        <a:srgbClr val="FFFFFF"/>
      </a:lt1>
      <a:dk2>
        <a:srgbClr val="BA0C2F"/>
      </a:dk2>
      <a:lt2>
        <a:srgbClr val="FFCD00"/>
      </a:lt2>
      <a:accent1>
        <a:srgbClr val="512A44"/>
      </a:accent1>
      <a:accent2>
        <a:srgbClr val="D45D00"/>
      </a:accent2>
      <a:accent3>
        <a:srgbClr val="205C40"/>
      </a:accent3>
      <a:accent4>
        <a:srgbClr val="009CDE"/>
      </a:accent4>
      <a:accent5>
        <a:srgbClr val="83786F"/>
      </a:accent5>
      <a:accent6>
        <a:srgbClr val="CBC4BC"/>
      </a:accent6>
      <a:hlink>
        <a:srgbClr val="0563C1"/>
      </a:hlink>
      <a:folHlink>
        <a:srgbClr val="954F72"/>
      </a:folHlink>
    </a:clrScheme>
    <a:fontScheme name="COSOS">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4fd18dd3-be77-4537-bf1a-7e73003be7e9" xsi:nil="true"/>
    <Content_x0020_Location xmlns="4fd18dd3-be77-4537-bf1a-7e73003be7e9" xsi:nil="true"/>
    <_dlc_DocId xmlns="683b8b7d-9dbb-47db-9c1c-6a3812e0373e">XKV674FVVVMR-6-1437</_dlc_DocId>
    <i89bf99be0734afaad0f11e7f7340caa xmlns="7ef082cd-876d-41c4-a4ee-fed821a997e6">
      <Terms xmlns="http://schemas.microsoft.com/office/infopath/2007/PartnerControls"/>
    </i89bf99be0734afaad0f11e7f7340caa>
    <TaxCatchAll xmlns="7ef082cd-876d-41c4-a4ee-fed821a997e6"/>
    <_dlc_DocIdUrl xmlns="683b8b7d-9dbb-47db-9c1c-6a3812e0373e">
      <Url>https://intranet.sos.state.co.us/_layouts/15/DocIdRedir.aspx?ID=XKV674FVVVMR-6-1437</Url>
      <Description>XKV674FVVVMR-6-1437</Description>
    </_dlc_DocIdUrl>
    <b202013f7921451cb1f7feee3c42e03e xmlns="7ef082cd-876d-41c4-a4ee-fed821a997e6">
      <Terms xmlns="http://schemas.microsoft.com/office/infopath/2007/PartnerControls"/>
    </b202013f7921451cb1f7feee3c42e03e>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mso-contentType ?>
<SharedContentType xmlns="Microsoft.SharePoint.Taxonomy.ContentTypeSync" SourceId="0e1c29ea-1168-4472-854a-4da45bed4d71" ContentTypeId="0x0101001E98A06BD994954495880ED56CFFCFE7" PreviousValue="false"/>
</file>

<file path=customXml/item4.xml><?xml version="1.0" encoding="utf-8"?>
<ct:contentTypeSchema xmlns:ct="http://schemas.microsoft.com/office/2006/metadata/contentType" xmlns:ma="http://schemas.microsoft.com/office/2006/metadata/properties/metaAttributes" ct:_="" ma:_="" ma:contentTypeName="CDOS Document" ma:contentTypeID="0x0101001E98A06BD994954495880ED56CFFCFE700554D21DC2394FB43A11482605DF22549" ma:contentTypeVersion="16" ma:contentTypeDescription="Use this content type for CDOS document (Document_CDOS)" ma:contentTypeScope="" ma:versionID="b407f1809033ad1a0253abda77e36752">
  <xsd:schema xmlns:xsd="http://www.w3.org/2001/XMLSchema" xmlns:xs="http://www.w3.org/2001/XMLSchema" xmlns:p="http://schemas.microsoft.com/office/2006/metadata/properties" xmlns:ns2="7ef082cd-876d-41c4-a4ee-fed821a997e6" xmlns:ns3="4fd18dd3-be77-4537-bf1a-7e73003be7e9" xmlns:ns4="683b8b7d-9dbb-47db-9c1c-6a3812e0373e" targetNamespace="http://schemas.microsoft.com/office/2006/metadata/properties" ma:root="true" ma:fieldsID="125e9c9d7a909574e15b8f1ba69892fe" ns2:_="" ns3:_="" ns4:_="">
    <xsd:import namespace="7ef082cd-876d-41c4-a4ee-fed821a997e6"/>
    <xsd:import namespace="4fd18dd3-be77-4537-bf1a-7e73003be7e9"/>
    <xsd:import namespace="683b8b7d-9dbb-47db-9c1c-6a3812e0373e"/>
    <xsd:element name="properties">
      <xsd:complexType>
        <xsd:sequence>
          <xsd:element name="documentManagement">
            <xsd:complexType>
              <xsd:all>
                <xsd:element ref="ns2:b202013f7921451cb1f7feee3c42e03e" minOccurs="0"/>
                <xsd:element ref="ns2:TaxCatchAll" minOccurs="0"/>
                <xsd:element ref="ns2:TaxCatchAllLabel" minOccurs="0"/>
                <xsd:element ref="ns2:i89bf99be0734afaad0f11e7f7340caa" minOccurs="0"/>
                <xsd:element ref="ns3:Category" minOccurs="0"/>
                <xsd:element ref="ns3:Content_x0020_Location" minOccurs="0"/>
                <xsd:element ref="ns4:_dlc_DocId" minOccurs="0"/>
                <xsd:element ref="ns4:_dlc_DocIdUrl" minOccurs="0"/>
                <xsd:element ref="ns4: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f082cd-876d-41c4-a4ee-fed821a997e6" elementFormDefault="qualified">
    <xsd:import namespace="http://schemas.microsoft.com/office/2006/documentManagement/types"/>
    <xsd:import namespace="http://schemas.microsoft.com/office/infopath/2007/PartnerControls"/>
    <xsd:element name="b202013f7921451cb1f7feee3c42e03e" ma:index="8" nillable="true" ma:taxonomy="true" ma:internalName="b202013f7921451cb1f7feee3c42e03e" ma:taxonomyFieldName="Division" ma:displayName="Division" ma:default="" ma:fieldId="{b202013f-7921-451c-b1f7-feee3c42e03e}" ma:sspId="0e1c29ea-1168-4472-854a-4da45bed4d71" ma:termSetId="5fccc6ff-cb7d-416d-b84b-a68a565946a9"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c4eb0fb4-3591-48f4-9134-2ad31e8701b7}" ma:internalName="TaxCatchAll" ma:showField="CatchAllData" ma:web="683b8b7d-9dbb-47db-9c1c-6a3812e0373e">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c4eb0fb4-3591-48f4-9134-2ad31e8701b7}" ma:internalName="TaxCatchAllLabel" ma:readOnly="true" ma:showField="CatchAllDataLabel" ma:web="683b8b7d-9dbb-47db-9c1c-6a3812e0373e">
      <xsd:complexType>
        <xsd:complexContent>
          <xsd:extension base="dms:MultiChoiceLookup">
            <xsd:sequence>
              <xsd:element name="Value" type="dms:Lookup" maxOccurs="unbounded" minOccurs="0" nillable="true"/>
            </xsd:sequence>
          </xsd:extension>
        </xsd:complexContent>
      </xsd:complexType>
    </xsd:element>
    <xsd:element name="i89bf99be0734afaad0f11e7f7340caa" ma:index="12" nillable="true" ma:taxonomy="true" ma:internalName="i89bf99be0734afaad0f11e7f7340caa" ma:taxonomyFieldName="Type_x0020_of_x0020_Document" ma:displayName="Type of Document" ma:default="" ma:fieldId="{289bf99b-e073-4afa-ad0f-11e7f7340caa}" ma:sspId="0e1c29ea-1168-4472-854a-4da45bed4d71" ma:termSetId="f190b1d9-64e7-4d5f-b0f5-d94771f97680"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fd18dd3-be77-4537-bf1a-7e73003be7e9" elementFormDefault="qualified">
    <xsd:import namespace="http://schemas.microsoft.com/office/2006/documentManagement/types"/>
    <xsd:import namespace="http://schemas.microsoft.com/office/infopath/2007/PartnerControls"/>
    <xsd:element name="Category" ma:index="14" nillable="true" ma:displayName="Category" ma:format="Dropdown" ma:internalName="Category">
      <xsd:simpleType>
        <xsd:restriction base="dms:Choice">
          <xsd:enumeration value="General"/>
          <xsd:enumeration value="Email"/>
          <xsd:enumeration value="Phone/Voicemail"/>
          <xsd:enumeration value="Web"/>
        </xsd:restriction>
      </xsd:simpleType>
    </xsd:element>
    <xsd:element name="Content_x0020_Location" ma:index="15" nillable="true" ma:displayName="Content Location" ma:format="Dropdown" ma:internalName="Content_x0020_Location">
      <xsd:simpleType>
        <xsd:restriction base="dms:Choice">
          <xsd:enumeration value="Benefits"/>
          <xsd:enumeration value="Emergency Information"/>
          <xsd:enumeration value="IT Services Desk"/>
        </xsd:restriction>
      </xsd:simpleType>
    </xsd:element>
  </xsd:schema>
  <xsd:schema xmlns:xsd="http://www.w3.org/2001/XMLSchema" xmlns:xs="http://www.w3.org/2001/XMLSchema" xmlns:dms="http://schemas.microsoft.com/office/2006/documentManagement/types" xmlns:pc="http://schemas.microsoft.com/office/infopath/2007/PartnerControls" targetNamespace="683b8b7d-9dbb-47db-9c1c-6a3812e0373e" elementFormDefault="qualified">
    <xsd:import namespace="http://schemas.microsoft.com/office/2006/documentManagement/types"/>
    <xsd:import namespace="http://schemas.microsoft.com/office/infopath/2007/PartnerControls"/>
    <xsd:element name="_dlc_DocId" ma:index="16" nillable="true" ma:displayName="Document ID Value" ma:description="The value of the document ID assigned to this item." ma:internalName="_dlc_DocId" ma:readOnly="true">
      <xsd:simpleType>
        <xsd:restriction base="dms:Text"/>
      </xsd:simpleType>
    </xsd:element>
    <xsd:element name="_dlc_DocIdUrl" ma:index="1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5B96DD-3C6A-46E5-AB23-B3EEF50DC5AF}">
  <ds:schemaRefs>
    <ds:schemaRef ds:uri="http://www.w3.org/XML/1998/namespace"/>
    <ds:schemaRef ds:uri="http://purl.org/dc/dcmitype/"/>
    <ds:schemaRef ds:uri="683b8b7d-9dbb-47db-9c1c-6a3812e0373e"/>
    <ds:schemaRef ds:uri="http://schemas.microsoft.com/office/2006/documentManagement/types"/>
    <ds:schemaRef ds:uri="http://schemas.microsoft.com/office/2006/metadata/properties"/>
    <ds:schemaRef ds:uri="4fd18dd3-be77-4537-bf1a-7e73003be7e9"/>
    <ds:schemaRef ds:uri="http://schemas.microsoft.com/office/infopath/2007/PartnerControls"/>
    <ds:schemaRef ds:uri="http://purl.org/dc/elements/1.1/"/>
    <ds:schemaRef ds:uri="http://purl.org/dc/terms/"/>
    <ds:schemaRef ds:uri="http://schemas.openxmlformats.org/package/2006/metadata/core-properties"/>
    <ds:schemaRef ds:uri="7ef082cd-876d-41c4-a4ee-fed821a997e6"/>
  </ds:schemaRefs>
</ds:datastoreItem>
</file>

<file path=customXml/itemProps2.xml><?xml version="1.0" encoding="utf-8"?>
<ds:datastoreItem xmlns:ds="http://schemas.openxmlformats.org/officeDocument/2006/customXml" ds:itemID="{348D2ADE-561E-4662-B3C5-F488944620D2}">
  <ds:schemaRefs>
    <ds:schemaRef ds:uri="http://schemas.microsoft.com/sharepoint/events"/>
  </ds:schemaRefs>
</ds:datastoreItem>
</file>

<file path=customXml/itemProps3.xml><?xml version="1.0" encoding="utf-8"?>
<ds:datastoreItem xmlns:ds="http://schemas.openxmlformats.org/officeDocument/2006/customXml" ds:itemID="{1F15CC07-04AB-41B1-8850-97FF8616D8AE}">
  <ds:schemaRefs>
    <ds:schemaRef ds:uri="Microsoft.SharePoint.Taxonomy.ContentTypeSync"/>
  </ds:schemaRefs>
</ds:datastoreItem>
</file>

<file path=customXml/itemProps4.xml><?xml version="1.0" encoding="utf-8"?>
<ds:datastoreItem xmlns:ds="http://schemas.openxmlformats.org/officeDocument/2006/customXml" ds:itemID="{C3D34127-1479-411F-8855-6637329EE8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f082cd-876d-41c4-a4ee-fed821a997e6"/>
    <ds:schemaRef ds:uri="4fd18dd3-be77-4537-bf1a-7e73003be7e9"/>
    <ds:schemaRef ds:uri="683b8b7d-9dbb-47db-9c1c-6a3812e037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4B798184-6BA1-44E2-9F5E-08D76CCD439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11945</TotalTime>
  <Words>1052</Words>
  <Application>Microsoft Office PowerPoint</Application>
  <PresentationFormat>Widescreen</PresentationFormat>
  <Paragraphs>78</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Arial Narrow</vt:lpstr>
      <vt:lpstr>Calibri</vt:lpstr>
      <vt:lpstr>1_Office Theme</vt:lpstr>
      <vt:lpstr>Rulemaking Hearing</vt:lpstr>
      <vt:lpstr>Welcome</vt:lpstr>
      <vt:lpstr>Welcome</vt:lpstr>
      <vt:lpstr>Introductions</vt:lpstr>
      <vt:lpstr>Purpose of Hearing</vt:lpstr>
      <vt:lpstr>Draft Information</vt:lpstr>
      <vt:lpstr>General Information</vt:lpstr>
      <vt:lpstr>Public testimony &amp; comment</vt:lpstr>
      <vt:lpstr>Public testimony &amp; comment</vt:lpstr>
      <vt:lpstr>Public testimony &amp; comment</vt:lpstr>
      <vt:lpstr>Public testimony &amp; comment</vt:lpstr>
      <vt:lpstr>Public testimony &amp; comment</vt:lpstr>
      <vt:lpstr>Public testimony &amp; comment</vt:lpstr>
      <vt:lpstr>Public testimony &amp; comment</vt:lpstr>
      <vt:lpstr>Public testimony &amp; comment</vt:lpstr>
      <vt:lpstr>Closing Statements &amp; Adjournment</vt:lpstr>
      <vt:lpstr>Intermission</vt:lpstr>
    </vt:vector>
  </TitlesOfParts>
  <Company>CDOS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 Sunny</dc:creator>
  <cp:lastModifiedBy>Erika Friedlander</cp:lastModifiedBy>
  <cp:revision>87</cp:revision>
  <dcterms:created xsi:type="dcterms:W3CDTF">2018-07-19T18:09:46Z</dcterms:created>
  <dcterms:modified xsi:type="dcterms:W3CDTF">2021-08-19T20:51:52Z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176b7e50-4242-4a37-98e7-eea5006b3487</vt:lpwstr>
  </property>
  <property fmtid="{D5CDD505-2E9C-101B-9397-08002B2CF9AE}" pid="3" name="ContentTypeId">
    <vt:lpwstr>0x0101001E98A06BD994954495880ED56CFFCFE700554D21DC2394FB43A11482605DF22549</vt:lpwstr>
  </property>
</Properties>
</file>