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7" r:id="rId4"/>
    <p:sldId id="278" r:id="rId5"/>
    <p:sldId id="279" r:id="rId6"/>
    <p:sldId id="28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latin typeface="Garamond" panose="02020404030301010803" pitchFamily="18" charset="0"/>
              </a:rPr>
              <a:t>Candidate Petitions</a:t>
            </a:r>
            <a:endParaRPr lang="en-US" cap="none" dirty="0">
              <a:latin typeface="Garamond" panose="02020404030301010803" pitchFamily="18" charset="0"/>
            </a:endParaRPr>
          </a:p>
        </p:txBody>
      </p:sp>
    </p:spTree>
    <p:extLst>
      <p:ext uri="{BB962C8B-B14F-4D97-AF65-F5344CB8AC3E}">
        <p14:creationId xmlns:p14="http://schemas.microsoft.com/office/powerpoint/2010/main" val="1169360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34762"/>
          </a:xfrm>
        </p:spPr>
        <p:txBody>
          <a:bodyPr>
            <a:normAutofit fontScale="90000"/>
          </a:bodyPr>
          <a:lstStyle/>
          <a:p>
            <a:r>
              <a:rPr lang="en-US" sz="5300" b="1" dirty="0" smtClean="0">
                <a:latin typeface="Garamond" panose="02020404030301010803" pitchFamily="18" charset="0"/>
              </a:rPr>
              <a:t>New in 2018</a:t>
            </a:r>
            <a:r>
              <a:rPr lang="en-US" sz="5300"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r>
              <a:rPr lang="en-US" dirty="0">
                <a:latin typeface="Garamond" panose="02020404030301010803" pitchFamily="18" charset="0"/>
              </a:rPr>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p:cNvSpPr>
            <a:spLocks noGrp="1"/>
          </p:cNvSpPr>
          <p:nvPr>
            <p:ph idx="1"/>
          </p:nvPr>
        </p:nvSpPr>
        <p:spPr>
          <a:xfrm>
            <a:off x="1371600" y="1878227"/>
            <a:ext cx="9601200" cy="4728519"/>
          </a:xfrm>
        </p:spPr>
        <p:txBody>
          <a:bodyPr>
            <a:normAutofit/>
          </a:bodyPr>
          <a:lstStyle/>
          <a:p>
            <a:pPr marL="0" indent="0">
              <a:buNone/>
            </a:pPr>
            <a:endParaRPr lang="en-US" dirty="0" smtClean="0">
              <a:latin typeface="Garamond" panose="02020404030301010803" pitchFamily="18" charset="0"/>
            </a:endParaRPr>
          </a:p>
          <a:p>
            <a:pPr marL="0" indent="0">
              <a:buNone/>
            </a:pPr>
            <a:endParaRPr lang="en-US" dirty="0">
              <a:latin typeface="Garamond" panose="02020404030301010803" pitchFamily="18" charset="0"/>
            </a:endParaRPr>
          </a:p>
          <a:p>
            <a:pPr marL="0" indent="0">
              <a:buNone/>
            </a:pPr>
            <a:r>
              <a:rPr lang="en-US" sz="2800" b="1" dirty="0" smtClean="0">
                <a:latin typeface="Garamond" panose="02020404030301010803" pitchFamily="18" charset="0"/>
              </a:rPr>
              <a:t>Signature verification </a:t>
            </a:r>
            <a:r>
              <a:rPr lang="en-US" sz="2800" dirty="0" smtClean="0">
                <a:latin typeface="Garamond" panose="02020404030301010803" pitchFamily="18" charset="0"/>
              </a:rPr>
              <a:t>(HB17-1088)</a:t>
            </a:r>
          </a:p>
          <a:p>
            <a:pPr marL="0" indent="0">
              <a:buNone/>
            </a:pPr>
            <a:endParaRPr lang="en-US" sz="2800" b="1" dirty="0">
              <a:latin typeface="Garamond" panose="02020404030301010803" pitchFamily="18" charset="0"/>
            </a:endParaRPr>
          </a:p>
          <a:p>
            <a:pPr marL="0" indent="0">
              <a:buNone/>
            </a:pPr>
            <a:r>
              <a:rPr lang="en-US" sz="2800" b="1" dirty="0" smtClean="0">
                <a:latin typeface="Garamond" panose="02020404030301010803" pitchFamily="18" charset="0"/>
              </a:rPr>
              <a:t>New circulation periods</a:t>
            </a:r>
          </a:p>
          <a:p>
            <a:pPr marL="0" indent="0">
              <a:spcBef>
                <a:spcPts val="0"/>
              </a:spcBef>
              <a:spcAft>
                <a:spcPts val="0"/>
              </a:spcAft>
              <a:buNone/>
            </a:pPr>
            <a:r>
              <a:rPr lang="en-US" sz="2800" dirty="0" smtClean="0">
                <a:latin typeface="Garamond" panose="02020404030301010803" pitchFamily="18" charset="0"/>
              </a:rPr>
              <a:t>February 1 – April 4 (2016) vs. January 16 – March 20 (2018)</a:t>
            </a:r>
          </a:p>
          <a:p>
            <a:pPr marL="0" indent="0">
              <a:buNone/>
            </a:pPr>
            <a:endParaRPr lang="en-US" sz="2800" dirty="0">
              <a:latin typeface="Garamond" panose="02020404030301010803" pitchFamily="18" charset="0"/>
            </a:endParaRPr>
          </a:p>
          <a:p>
            <a:pPr marL="0" indent="0">
              <a:buNone/>
            </a:pPr>
            <a:r>
              <a:rPr lang="en-US" sz="2800" b="1" dirty="0" smtClean="0">
                <a:latin typeface="Garamond" panose="02020404030301010803" pitchFamily="18" charset="0"/>
              </a:rPr>
              <a:t>New petition review software</a:t>
            </a:r>
            <a:endParaRPr lang="en-US" sz="2800" b="1"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4066057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34762"/>
          </a:xfrm>
        </p:spPr>
        <p:txBody>
          <a:bodyPr>
            <a:normAutofit fontScale="90000"/>
          </a:bodyPr>
          <a:lstStyle/>
          <a:p>
            <a:r>
              <a:rPr lang="en-US" sz="5300" b="1" dirty="0" smtClean="0">
                <a:latin typeface="Garamond" panose="02020404030301010803" pitchFamily="18" charset="0"/>
              </a:rPr>
              <a:t>Petition volume</a:t>
            </a:r>
            <a:r>
              <a:rPr lang="en-US" sz="5300"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r>
              <a:rPr lang="en-US" dirty="0">
                <a:latin typeface="Garamond" panose="02020404030301010803" pitchFamily="18" charset="0"/>
              </a:rPr>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p:cNvSpPr>
            <a:spLocks noGrp="1"/>
          </p:cNvSpPr>
          <p:nvPr>
            <p:ph idx="1"/>
          </p:nvPr>
        </p:nvSpPr>
        <p:spPr>
          <a:xfrm>
            <a:off x="1371600" y="1878227"/>
            <a:ext cx="9601200" cy="4728519"/>
          </a:xfrm>
        </p:spPr>
        <p:txBody>
          <a:bodyPr>
            <a:normAutofit/>
          </a:bodyPr>
          <a:lstStyle/>
          <a:p>
            <a:r>
              <a:rPr lang="en-US" sz="2400" b="1" dirty="0" smtClean="0">
                <a:latin typeface="Garamond" panose="02020404030301010803" pitchFamily="18" charset="0"/>
              </a:rPr>
              <a:t>2016:</a:t>
            </a:r>
          </a:p>
          <a:p>
            <a:pPr marL="530352" lvl="1" indent="0">
              <a:buNone/>
            </a:pPr>
            <a:r>
              <a:rPr lang="en-US" sz="2400" i="0" dirty="0" smtClean="0">
                <a:latin typeface="Garamond" panose="02020404030301010803" pitchFamily="18" charset="0"/>
              </a:rPr>
              <a:t>	20 petitions filed with the Secretary of State</a:t>
            </a:r>
          </a:p>
          <a:p>
            <a:pPr lvl="2"/>
            <a:r>
              <a:rPr lang="en-US" sz="2000" i="0" dirty="0" smtClean="0">
                <a:latin typeface="Garamond" panose="02020404030301010803" pitchFamily="18" charset="0"/>
              </a:rPr>
              <a:t>11 petitions deemed sufficient</a:t>
            </a:r>
          </a:p>
          <a:p>
            <a:pPr lvl="2"/>
            <a:r>
              <a:rPr lang="en-US" sz="2000" i="0" dirty="0" smtClean="0">
                <a:latin typeface="Garamond" panose="02020404030301010803" pitchFamily="18" charset="0"/>
              </a:rPr>
              <a:t>7 petitions deemed insufficient</a:t>
            </a:r>
          </a:p>
          <a:p>
            <a:pPr lvl="2"/>
            <a:r>
              <a:rPr lang="en-US" sz="2000" i="0" dirty="0" smtClean="0">
                <a:latin typeface="Garamond" panose="02020404030301010803" pitchFamily="18" charset="0"/>
              </a:rPr>
              <a:t>2 petitions withdrawn</a:t>
            </a:r>
            <a:endParaRPr lang="en-US" sz="2000" i="0" dirty="0">
              <a:latin typeface="Garamond" panose="02020404030301010803" pitchFamily="18" charset="0"/>
            </a:endParaRPr>
          </a:p>
          <a:p>
            <a:endParaRPr lang="en-US" sz="2400" dirty="0">
              <a:latin typeface="Garamond" panose="02020404030301010803" pitchFamily="18" charset="0"/>
            </a:endParaRPr>
          </a:p>
          <a:p>
            <a:r>
              <a:rPr lang="en-US" sz="2400" b="1" dirty="0" smtClean="0">
                <a:latin typeface="Garamond" panose="02020404030301010803" pitchFamily="18" charset="0"/>
              </a:rPr>
              <a:t>2018:</a:t>
            </a:r>
          </a:p>
          <a:p>
            <a:pPr marL="530352" lvl="1" indent="0">
              <a:buNone/>
            </a:pPr>
            <a:r>
              <a:rPr lang="en-US" sz="2400" i="0" dirty="0" smtClean="0">
                <a:latin typeface="Garamond" panose="02020404030301010803" pitchFamily="18" charset="0"/>
              </a:rPr>
              <a:t>	46 petitions filed with the Secretary of State</a:t>
            </a:r>
          </a:p>
          <a:p>
            <a:pPr lvl="2"/>
            <a:r>
              <a:rPr lang="en-US" sz="2000" i="0" dirty="0" smtClean="0">
                <a:latin typeface="Garamond" panose="02020404030301010803" pitchFamily="18" charset="0"/>
              </a:rPr>
              <a:t>30 petitions deemed sufficient</a:t>
            </a:r>
          </a:p>
          <a:p>
            <a:pPr lvl="2"/>
            <a:r>
              <a:rPr lang="en-US" sz="2000" i="0" dirty="0" smtClean="0">
                <a:latin typeface="Garamond" panose="02020404030301010803" pitchFamily="18" charset="0"/>
              </a:rPr>
              <a:t>4 petitions deemed insufficient</a:t>
            </a:r>
          </a:p>
          <a:p>
            <a:pPr lvl="2"/>
            <a:r>
              <a:rPr lang="en-US" sz="2000" i="0" dirty="0" smtClean="0">
                <a:latin typeface="Garamond" panose="02020404030301010803" pitchFamily="18" charset="0"/>
              </a:rPr>
              <a:t>12 petitions withdrawn</a:t>
            </a:r>
            <a:endParaRPr lang="en-US" sz="2000" i="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467255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34762"/>
          </a:xfrm>
        </p:spPr>
        <p:txBody>
          <a:bodyPr>
            <a:normAutofit fontScale="90000"/>
          </a:bodyPr>
          <a:lstStyle/>
          <a:p>
            <a:r>
              <a:rPr lang="en-US" sz="5300" b="1" dirty="0" smtClean="0">
                <a:latin typeface="Garamond" panose="02020404030301010803" pitchFamily="18" charset="0"/>
              </a:rPr>
              <a:t>Legal challenges</a:t>
            </a:r>
            <a:r>
              <a:rPr lang="en-US" sz="5300"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r>
              <a:rPr lang="en-US" dirty="0">
                <a:latin typeface="Garamond" panose="02020404030301010803" pitchFamily="18" charset="0"/>
              </a:rPr>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p:cNvSpPr>
            <a:spLocks noGrp="1"/>
          </p:cNvSpPr>
          <p:nvPr>
            <p:ph idx="1"/>
          </p:nvPr>
        </p:nvSpPr>
        <p:spPr>
          <a:xfrm>
            <a:off x="1371600" y="1878227"/>
            <a:ext cx="9601200" cy="4728519"/>
          </a:xfrm>
        </p:spPr>
        <p:txBody>
          <a:bodyPr>
            <a:normAutofit/>
          </a:bodyPr>
          <a:lstStyle/>
          <a:p>
            <a:pPr marL="0" indent="0">
              <a:buNone/>
            </a:pPr>
            <a:endParaRPr lang="en-US" sz="2800" b="1" dirty="0" smtClean="0">
              <a:latin typeface="Garamond" panose="02020404030301010803" pitchFamily="18" charset="0"/>
            </a:endParaRPr>
          </a:p>
          <a:p>
            <a:pPr marL="0" indent="0">
              <a:buNone/>
            </a:pPr>
            <a:endParaRPr lang="en-US" sz="2800" b="1" dirty="0">
              <a:latin typeface="Garamond" panose="02020404030301010803" pitchFamily="18" charset="0"/>
            </a:endParaRPr>
          </a:p>
          <a:p>
            <a:r>
              <a:rPr lang="en-US" sz="2800" b="1" dirty="0" smtClean="0">
                <a:latin typeface="Garamond" panose="02020404030301010803" pitchFamily="18" charset="0"/>
              </a:rPr>
              <a:t>Substantial compliance </a:t>
            </a:r>
            <a:r>
              <a:rPr lang="en-US" b="1" dirty="0" smtClean="0">
                <a:latin typeface="Garamond" panose="02020404030301010803" pitchFamily="18" charset="0"/>
              </a:rPr>
              <a:t>(</a:t>
            </a:r>
            <a:r>
              <a:rPr lang="en-US" b="1" i="1" dirty="0" smtClean="0">
                <a:latin typeface="Garamond" panose="02020404030301010803" pitchFamily="18" charset="0"/>
              </a:rPr>
              <a:t>Robinson</a:t>
            </a:r>
            <a:r>
              <a:rPr lang="en-US" b="1" i="1" dirty="0">
                <a:latin typeface="Garamond" panose="02020404030301010803" pitchFamily="18" charset="0"/>
              </a:rPr>
              <a:t>; Watson; Lawrence; </a:t>
            </a:r>
            <a:r>
              <a:rPr lang="en-US" b="1" i="1" dirty="0" smtClean="0">
                <a:latin typeface="Garamond" panose="02020404030301010803" pitchFamily="18" charset="0"/>
              </a:rPr>
              <a:t>Levin</a:t>
            </a:r>
            <a:r>
              <a:rPr lang="en-US" b="1" dirty="0" smtClean="0">
                <a:latin typeface="Garamond" panose="02020404030301010803" pitchFamily="18" charset="0"/>
              </a:rPr>
              <a:t>)</a:t>
            </a:r>
          </a:p>
          <a:p>
            <a:pPr lvl="1"/>
            <a:r>
              <a:rPr lang="en-US" b="1" i="0" dirty="0" smtClean="0">
                <a:latin typeface="Garamond" panose="02020404030301010803" pitchFamily="18" charset="0"/>
              </a:rPr>
              <a:t>Substantial compliance standard </a:t>
            </a:r>
            <a:r>
              <a:rPr lang="en-US" sz="1600" b="1" dirty="0" smtClean="0">
                <a:latin typeface="Garamond" panose="02020404030301010803" pitchFamily="18" charset="0"/>
              </a:rPr>
              <a:t>(</a:t>
            </a:r>
            <a:r>
              <a:rPr lang="en-US" sz="1600" b="1" dirty="0" err="1">
                <a:latin typeface="Garamond" panose="02020404030301010803" pitchFamily="18" charset="0"/>
              </a:rPr>
              <a:t>Loonan</a:t>
            </a:r>
            <a:r>
              <a:rPr lang="en-US" sz="1600" b="1" dirty="0">
                <a:latin typeface="Garamond" panose="02020404030301010803" pitchFamily="18" charset="0"/>
              </a:rPr>
              <a:t> v. Woodley, 882 P.2d 1380, 1384 (Colo. 1994</a:t>
            </a:r>
            <a:r>
              <a:rPr lang="en-US" sz="1600" b="1" dirty="0" smtClean="0">
                <a:latin typeface="Garamond" panose="02020404030301010803" pitchFamily="18" charset="0"/>
              </a:rPr>
              <a:t>))</a:t>
            </a:r>
            <a:endParaRPr lang="en-US" b="1" dirty="0" smtClean="0">
              <a:latin typeface="Garamond" panose="02020404030301010803" pitchFamily="18" charset="0"/>
            </a:endParaRPr>
          </a:p>
          <a:p>
            <a:pPr lvl="2"/>
            <a:r>
              <a:rPr lang="en-US" dirty="0" smtClean="0">
                <a:latin typeface="Garamond" panose="02020404030301010803" pitchFamily="18" charset="0"/>
              </a:rPr>
              <a:t>Extent of the non-compliance</a:t>
            </a:r>
          </a:p>
          <a:p>
            <a:pPr lvl="2"/>
            <a:r>
              <a:rPr lang="en-US" dirty="0" smtClean="0">
                <a:latin typeface="Garamond" panose="02020404030301010803" pitchFamily="18" charset="0"/>
              </a:rPr>
              <a:t>Purpose of the provision that was violated</a:t>
            </a:r>
          </a:p>
          <a:p>
            <a:pPr lvl="2"/>
            <a:r>
              <a:rPr lang="en-US" dirty="0" smtClean="0">
                <a:latin typeface="Garamond" panose="02020404030301010803" pitchFamily="18" charset="0"/>
              </a:rPr>
              <a:t>Whether there was a good faith effort to comply with the law</a:t>
            </a:r>
            <a:endParaRPr lang="en-US" sz="2800" b="1" dirty="0" smtClean="0">
              <a:latin typeface="Garamond" panose="02020404030301010803" pitchFamily="18" charset="0"/>
            </a:endParaRPr>
          </a:p>
          <a:p>
            <a:endParaRPr lang="en-US" sz="2800" b="1" dirty="0" smtClean="0">
              <a:latin typeface="Garamond" panose="02020404030301010803" pitchFamily="18" charset="0"/>
            </a:endParaRPr>
          </a:p>
        </p:txBody>
      </p:sp>
    </p:spTree>
    <p:extLst>
      <p:ext uri="{BB962C8B-B14F-4D97-AF65-F5344CB8AC3E}">
        <p14:creationId xmlns:p14="http://schemas.microsoft.com/office/powerpoint/2010/main" val="3874311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34762"/>
          </a:xfrm>
        </p:spPr>
        <p:txBody>
          <a:bodyPr>
            <a:normAutofit fontScale="90000"/>
          </a:bodyPr>
          <a:lstStyle/>
          <a:p>
            <a:r>
              <a:rPr lang="en-US" sz="5300" b="1" dirty="0" smtClean="0">
                <a:latin typeface="Garamond" panose="02020404030301010803" pitchFamily="18" charset="0"/>
              </a:rPr>
              <a:t>Legal challenges</a:t>
            </a:r>
            <a:r>
              <a:rPr lang="en-US" sz="5300"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r>
              <a:rPr lang="en-US" dirty="0">
                <a:latin typeface="Garamond" panose="02020404030301010803" pitchFamily="18" charset="0"/>
              </a:rPr>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p:cNvSpPr>
            <a:spLocks noGrp="1"/>
          </p:cNvSpPr>
          <p:nvPr>
            <p:ph idx="1"/>
          </p:nvPr>
        </p:nvSpPr>
        <p:spPr>
          <a:xfrm>
            <a:off x="1371600" y="1878227"/>
            <a:ext cx="9601200" cy="4728519"/>
          </a:xfrm>
        </p:spPr>
        <p:txBody>
          <a:bodyPr>
            <a:normAutofit/>
          </a:bodyPr>
          <a:lstStyle/>
          <a:p>
            <a:pPr marL="0" indent="0">
              <a:buNone/>
            </a:pPr>
            <a:endParaRPr lang="en-US" sz="2800" b="1" dirty="0">
              <a:latin typeface="Garamond" panose="02020404030301010803" pitchFamily="18" charset="0"/>
            </a:endParaRPr>
          </a:p>
          <a:p>
            <a:r>
              <a:rPr lang="en-US" sz="2800" b="1" dirty="0">
                <a:latin typeface="Garamond" panose="02020404030301010803" pitchFamily="18" charset="0"/>
              </a:rPr>
              <a:t>Constitutional challenges </a:t>
            </a:r>
            <a:r>
              <a:rPr lang="en-US" b="1" dirty="0">
                <a:latin typeface="Garamond" panose="02020404030301010803" pitchFamily="18" charset="0"/>
              </a:rPr>
              <a:t>(</a:t>
            </a:r>
            <a:r>
              <a:rPr lang="en-US" b="1" i="1" dirty="0">
                <a:latin typeface="Garamond" panose="02020404030301010803" pitchFamily="18" charset="0"/>
              </a:rPr>
              <a:t>Lamborn; Lawrence; Levin</a:t>
            </a:r>
            <a:r>
              <a:rPr lang="en-US" b="1" dirty="0">
                <a:latin typeface="Garamond" panose="02020404030301010803" pitchFamily="18" charset="0"/>
              </a:rPr>
              <a:t>)</a:t>
            </a:r>
          </a:p>
          <a:p>
            <a:pPr lvl="1"/>
            <a:r>
              <a:rPr lang="en-US" b="1" i="0" dirty="0">
                <a:latin typeface="Garamond" panose="02020404030301010803" pitchFamily="18" charset="0"/>
              </a:rPr>
              <a:t>Section 1-4-905 (1), C.R.S. </a:t>
            </a:r>
            <a:r>
              <a:rPr lang="en-US" i="0" dirty="0" smtClean="0">
                <a:latin typeface="Garamond" panose="02020404030301010803" pitchFamily="18" charset="0"/>
              </a:rPr>
              <a:t>“No </a:t>
            </a:r>
            <a:r>
              <a:rPr lang="en-US" i="0" dirty="0">
                <a:latin typeface="Garamond" panose="02020404030301010803" pitchFamily="18" charset="0"/>
              </a:rPr>
              <a:t>person shall circulate a petition to nominate a candidate unless the person is a </a:t>
            </a:r>
            <a:r>
              <a:rPr lang="en-US" b="1" dirty="0">
                <a:latin typeface="Garamond" panose="02020404030301010803" pitchFamily="18" charset="0"/>
              </a:rPr>
              <a:t>resident of the state</a:t>
            </a:r>
            <a:r>
              <a:rPr lang="en-US" i="0" dirty="0">
                <a:latin typeface="Garamond" panose="02020404030301010803" pitchFamily="18" charset="0"/>
              </a:rPr>
              <a:t>, a citizen of the United States, at least eighteen years of age, and, for partisan candidates, registered to vote and affiliated with the political party mentioned in the petition at the time the petition is circulated, as shown in the statewide voter registration </a:t>
            </a:r>
            <a:r>
              <a:rPr lang="en-US" i="0" dirty="0" smtClean="0">
                <a:latin typeface="Garamond" panose="02020404030301010803" pitchFamily="18" charset="0"/>
              </a:rPr>
              <a:t>system.”</a:t>
            </a:r>
          </a:p>
          <a:p>
            <a:pPr lvl="1"/>
            <a:endParaRPr lang="en-US" b="1" i="0" dirty="0" smtClean="0">
              <a:latin typeface="Garamond" panose="02020404030301010803" pitchFamily="18" charset="0"/>
            </a:endParaRPr>
          </a:p>
          <a:p>
            <a:pPr lvl="1"/>
            <a:r>
              <a:rPr lang="en-US" b="1" i="0" dirty="0" smtClean="0">
                <a:latin typeface="Garamond" panose="02020404030301010803" pitchFamily="18" charset="0"/>
              </a:rPr>
              <a:t>Section </a:t>
            </a:r>
            <a:r>
              <a:rPr lang="en-US" b="1" i="0" dirty="0">
                <a:latin typeface="Garamond" panose="02020404030301010803" pitchFamily="18" charset="0"/>
              </a:rPr>
              <a:t>1-4-904 (2) (a), C.R.S. </a:t>
            </a:r>
            <a:r>
              <a:rPr lang="en-US" b="1" i="0" dirty="0" smtClean="0">
                <a:latin typeface="Garamond" panose="02020404030301010803" pitchFamily="18" charset="0"/>
              </a:rPr>
              <a:t>“</a:t>
            </a:r>
            <a:r>
              <a:rPr lang="en-US" i="0" dirty="0" smtClean="0">
                <a:latin typeface="Garamond" panose="02020404030301010803" pitchFamily="18" charset="0"/>
              </a:rPr>
              <a:t>For </a:t>
            </a:r>
            <a:r>
              <a:rPr lang="en-US" i="0" dirty="0">
                <a:latin typeface="Garamond" panose="02020404030301010803" pitchFamily="18" charset="0"/>
              </a:rPr>
              <a:t>petitions to nominate candidates from a major political party in a partisan election, each signer must be affiliated with the major political party named in the </a:t>
            </a:r>
            <a:r>
              <a:rPr lang="en-US" i="0" dirty="0" smtClean="0">
                <a:latin typeface="Garamond" panose="02020404030301010803" pitchFamily="18" charset="0"/>
              </a:rPr>
              <a:t>petition . . . .”</a:t>
            </a:r>
            <a:endParaRPr lang="en-US" i="0" dirty="0">
              <a:latin typeface="Garamond" panose="02020404030301010803" pitchFamily="18" charset="0"/>
            </a:endParaRPr>
          </a:p>
        </p:txBody>
      </p:sp>
    </p:spTree>
    <p:extLst>
      <p:ext uri="{BB962C8B-B14F-4D97-AF65-F5344CB8AC3E}">
        <p14:creationId xmlns:p14="http://schemas.microsoft.com/office/powerpoint/2010/main" val="247786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34762"/>
          </a:xfrm>
        </p:spPr>
        <p:txBody>
          <a:bodyPr>
            <a:normAutofit fontScale="90000"/>
          </a:bodyPr>
          <a:lstStyle/>
          <a:p>
            <a:r>
              <a:rPr lang="en-US" sz="5300" b="1" dirty="0" smtClean="0">
                <a:latin typeface="Garamond" panose="02020404030301010803" pitchFamily="18" charset="0"/>
              </a:rPr>
              <a:t>Legal challenges</a:t>
            </a:r>
            <a:r>
              <a:rPr lang="en-US" sz="5300" dirty="0" smtClean="0">
                <a:latin typeface="Garamond" panose="02020404030301010803" pitchFamily="18" charset="0"/>
              </a:rPr>
              <a:t> </a:t>
            </a:r>
            <a:r>
              <a:rPr lang="en-US" dirty="0" smtClean="0">
                <a:latin typeface="Garamond" panose="02020404030301010803" pitchFamily="18" charset="0"/>
              </a:rPr>
              <a:t/>
            </a:r>
            <a:br>
              <a:rPr lang="en-US" dirty="0" smtClean="0">
                <a:latin typeface="Garamond" panose="02020404030301010803" pitchFamily="18" charset="0"/>
              </a:rPr>
            </a:br>
            <a:r>
              <a:rPr lang="en-US" dirty="0">
                <a:latin typeface="Garamond" panose="02020404030301010803" pitchFamily="18" charset="0"/>
              </a:rPr>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p:cNvSpPr>
            <a:spLocks noGrp="1"/>
          </p:cNvSpPr>
          <p:nvPr>
            <p:ph idx="1"/>
          </p:nvPr>
        </p:nvSpPr>
        <p:spPr>
          <a:xfrm>
            <a:off x="1371600" y="1878227"/>
            <a:ext cx="9601200" cy="4728519"/>
          </a:xfrm>
        </p:spPr>
        <p:txBody>
          <a:bodyPr>
            <a:normAutofit/>
          </a:bodyPr>
          <a:lstStyle/>
          <a:p>
            <a:pPr marL="0" indent="0">
              <a:buNone/>
            </a:pPr>
            <a:endParaRPr lang="en-US" sz="2800" b="1" dirty="0">
              <a:latin typeface="Garamond" panose="02020404030301010803" pitchFamily="18" charset="0"/>
            </a:endParaRPr>
          </a:p>
          <a:p>
            <a:r>
              <a:rPr lang="en-US" sz="2800" b="1" dirty="0" smtClean="0">
                <a:latin typeface="Garamond" panose="02020404030301010803" pitchFamily="18" charset="0"/>
              </a:rPr>
              <a:t>Some statistics to make us feel better</a:t>
            </a:r>
            <a:endParaRPr lang="en-US" b="1" dirty="0" smtClean="0">
              <a:latin typeface="Garamond" panose="02020404030301010803" pitchFamily="18" charset="0"/>
            </a:endParaRPr>
          </a:p>
          <a:p>
            <a:pPr lvl="1"/>
            <a:endParaRPr lang="en-US" b="1" i="0" dirty="0" smtClean="0">
              <a:latin typeface="Garamond" panose="02020404030301010803" pitchFamily="18" charset="0"/>
            </a:endParaRPr>
          </a:p>
          <a:p>
            <a:pPr lvl="1"/>
            <a:r>
              <a:rPr lang="en-US" i="0" dirty="0" smtClean="0">
                <a:latin typeface="Garamond" panose="02020404030301010803" pitchFamily="18" charset="0"/>
              </a:rPr>
              <a:t>2016:  3 candidate petitions out of 20 total required litigation</a:t>
            </a:r>
          </a:p>
          <a:p>
            <a:pPr lvl="2"/>
            <a:r>
              <a:rPr lang="en-US" dirty="0">
                <a:latin typeface="Garamond" panose="02020404030301010803" pitchFamily="18" charset="0"/>
              </a:rPr>
              <a:t>3/20 = </a:t>
            </a:r>
            <a:r>
              <a:rPr lang="en-US" b="1" dirty="0">
                <a:latin typeface="Garamond" panose="02020404030301010803" pitchFamily="18" charset="0"/>
              </a:rPr>
              <a:t>15 percent</a:t>
            </a:r>
          </a:p>
          <a:p>
            <a:pPr lvl="1"/>
            <a:endParaRPr lang="en-US" b="1" i="0" dirty="0" smtClean="0">
              <a:latin typeface="Garamond" panose="02020404030301010803" pitchFamily="18" charset="0"/>
            </a:endParaRPr>
          </a:p>
          <a:p>
            <a:pPr lvl="1"/>
            <a:r>
              <a:rPr lang="en-US" i="0" dirty="0" smtClean="0">
                <a:latin typeface="Garamond" panose="02020404030301010803" pitchFamily="18" charset="0"/>
              </a:rPr>
              <a:t>2018: 5 candidate petitions out of 46 total required litigation </a:t>
            </a:r>
          </a:p>
          <a:p>
            <a:pPr lvl="2"/>
            <a:r>
              <a:rPr lang="en-US" dirty="0" smtClean="0">
                <a:latin typeface="Garamond" panose="02020404030301010803" pitchFamily="18" charset="0"/>
              </a:rPr>
              <a:t>5/46 =</a:t>
            </a:r>
            <a:r>
              <a:rPr lang="en-US" b="1" dirty="0" smtClean="0">
                <a:latin typeface="Garamond" panose="02020404030301010803" pitchFamily="18" charset="0"/>
              </a:rPr>
              <a:t> 10.8 percent</a:t>
            </a:r>
          </a:p>
          <a:p>
            <a:pPr lvl="2"/>
            <a:endParaRPr lang="en-US" b="1" dirty="0">
              <a:latin typeface="Garamond" panose="02020404030301010803" pitchFamily="18" charset="0"/>
            </a:endParaRPr>
          </a:p>
          <a:p>
            <a:pPr marL="987552" lvl="2" indent="0">
              <a:buNone/>
            </a:pPr>
            <a:endParaRPr lang="en-US" b="1" dirty="0" smtClean="0">
              <a:latin typeface="Garamond" panose="02020404030301010803" pitchFamily="18" charset="0"/>
            </a:endParaRPr>
          </a:p>
        </p:txBody>
      </p:sp>
    </p:spTree>
    <p:extLst>
      <p:ext uri="{BB962C8B-B14F-4D97-AF65-F5344CB8AC3E}">
        <p14:creationId xmlns:p14="http://schemas.microsoft.com/office/powerpoint/2010/main" val="720038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392</TotalTime>
  <Words>266</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Franklin Gothic Book</vt:lpstr>
      <vt:lpstr>Garamond</vt:lpstr>
      <vt:lpstr>Crop</vt:lpstr>
      <vt:lpstr>Candidate Petitions</vt:lpstr>
      <vt:lpstr>New in 2018   </vt:lpstr>
      <vt:lpstr>Petition volume   </vt:lpstr>
      <vt:lpstr>Legal challenges   </vt:lpstr>
      <vt:lpstr>Legal challenges   </vt:lpstr>
      <vt:lpstr>Legal challenges   </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elections</dc:title>
  <dc:creator>Melissa Polk</dc:creator>
  <cp:lastModifiedBy>Benjamin Schler</cp:lastModifiedBy>
  <cp:revision>27</cp:revision>
  <dcterms:created xsi:type="dcterms:W3CDTF">2018-01-04T18:45:51Z</dcterms:created>
  <dcterms:modified xsi:type="dcterms:W3CDTF">2018-05-23T17:34:28Z</dcterms:modified>
</cp:coreProperties>
</file>