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handoutMasterIdLst>
    <p:handoutMasterId r:id="rId15"/>
  </p:handoutMasterIdLst>
  <p:sldIdLst>
    <p:sldId id="258" r:id="rId5"/>
    <p:sldId id="272" r:id="rId6"/>
    <p:sldId id="266" r:id="rId7"/>
    <p:sldId id="267" r:id="rId8"/>
    <p:sldId id="269" r:id="rId9"/>
    <p:sldId id="274" r:id="rId10"/>
    <p:sldId id="271" r:id="rId11"/>
    <p:sldId id="273"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A4782B-55BE-0CFF-24CE-9582A49DEA0E}" name="Alex Goddard" initials="AG" userId="S::alex.goddard@coloradosos.gov::af3dc4b3-d357-4ee8-bd49-7195a3640e6a" providerId="AD"/>
  <p188:author id="{273FC859-1787-A100-F35F-A6C4A4913B3C}" name="John N. Magnino" initials="JM" userId="S::john.n.magnino@coloradosos.gov::e4bd3660-ce6e-402f-8a82-b8262d0f9a7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CFDD"/>
    <a:srgbClr val="F4E3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0CBB5B-81C9-0991-F478-45752375307A}" v="2" dt="2024-09-06T14:21:04.881"/>
    <p1510:client id="{2F41D191-5D3A-BFDE-9094-C2923D697358}" v="2" dt="2024-09-04T19:24:29.028"/>
    <p1510:client id="{88856BC3-33F8-1700-7393-1CDA6A96AA83}" v="209" dt="2024-09-06T12:06:14.843"/>
    <p1510:client id="{895CCA89-F58E-23EE-D746-7D0DC0E03410}" v="24" dt="2024-09-06T14:45:34.930"/>
    <p1510:client id="{8E704753-D56B-6202-CC84-02E8EF0C388D}" v="18" dt="2024-09-05T20:03:04.669"/>
    <p1510:client id="{C2250428-7012-54D7-93DD-DD704B4490B5}" v="847" dt="2024-09-04T16:38:59.332"/>
    <p1510:client id="{C5C58539-25C0-46AB-9504-ABF43EBDD81D}" v="299" dt="2024-09-05T21:33:21.4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7" autoAdjust="0"/>
    <p:restoredTop sz="86370" autoAdjust="0"/>
  </p:normalViewPr>
  <p:slideViewPr>
    <p:cSldViewPr snapToGrid="0">
      <p:cViewPr varScale="1">
        <p:scale>
          <a:sx n="71" d="100"/>
          <a:sy n="71" d="100"/>
        </p:scale>
        <p:origin x="235"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F41633-117D-4D38-920F-EB231DA4414A}" type="datetimeFigureOut">
              <a:rPr lang="en-US" smtClean="0"/>
              <a:t>9/12/2024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5D2CB1-7E87-428C-A97F-8904C1E55C72}" type="slidenum">
              <a:rPr lang="en-US" smtClean="0"/>
              <a:t>‹#›</a:t>
            </a:fld>
            <a:endParaRPr lang="en-US"/>
          </a:p>
        </p:txBody>
      </p:sp>
    </p:spTree>
    <p:extLst>
      <p:ext uri="{BB962C8B-B14F-4D97-AF65-F5344CB8AC3E}">
        <p14:creationId xmlns:p14="http://schemas.microsoft.com/office/powerpoint/2010/main" val="1667633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0B0CB9-C0F2-4511-B323-B1298C782B43}"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EC02A8-1792-43DA-83FB-FC1C1FFA6475}" type="slidenum">
              <a:rPr lang="en-US" smtClean="0"/>
              <a:t>‹#›</a:t>
            </a:fld>
            <a:endParaRPr lang="en-US"/>
          </a:p>
        </p:txBody>
      </p:sp>
    </p:spTree>
    <p:extLst>
      <p:ext uri="{BB962C8B-B14F-4D97-AF65-F5344CB8AC3E}">
        <p14:creationId xmlns:p14="http://schemas.microsoft.com/office/powerpoint/2010/main" val="1627511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EC02A8-1792-43DA-83FB-FC1C1FFA6475}" type="slidenum">
              <a:rPr lang="en-US" smtClean="0"/>
              <a:t>9</a:t>
            </a:fld>
            <a:endParaRPr lang="en-US"/>
          </a:p>
        </p:txBody>
      </p:sp>
    </p:spTree>
    <p:extLst>
      <p:ext uri="{BB962C8B-B14F-4D97-AF65-F5344CB8AC3E}">
        <p14:creationId xmlns:p14="http://schemas.microsoft.com/office/powerpoint/2010/main" val="332679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35428"/>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4315103"/>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6114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00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37130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140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3068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4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853968"/>
            <a:ext cx="3932237" cy="1003533"/>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1853968"/>
            <a:ext cx="6172200" cy="40070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860646"/>
            <a:ext cx="3932237" cy="300834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4804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656825"/>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1656825"/>
            <a:ext cx="6172200" cy="420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3257026"/>
            <a:ext cx="3932237" cy="26119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76881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527976"/>
            <a:ext cx="10515600" cy="9100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2617364"/>
            <a:ext cx="10515600" cy="39512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0"/>
            <a:ext cx="12192000" cy="13485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ado Secretary of State logo"/>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838200" y="202462"/>
            <a:ext cx="4270080" cy="943664"/>
          </a:xfrm>
          <a:prstGeom prst="rect">
            <a:avLst/>
          </a:prstGeom>
        </p:spPr>
      </p:pic>
    </p:spTree>
    <p:extLst>
      <p:ext uri="{BB962C8B-B14F-4D97-AF65-F5344CB8AC3E}">
        <p14:creationId xmlns:p14="http://schemas.microsoft.com/office/powerpoint/2010/main" val="23659329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 name="Content Placeholder 73">
            <a:extLst>
              <a:ext uri="{FF2B5EF4-FFF2-40B4-BE49-F238E27FC236}">
                <a16:creationId xmlns:a16="http://schemas.microsoft.com/office/drawing/2014/main" id="{EF2F23C8-BDA1-373A-2200-96F4632AF2ED}"/>
              </a:ext>
            </a:extLst>
          </p:cNvPr>
          <p:cNvSpPr>
            <a:spLocks noGrp="1"/>
          </p:cNvSpPr>
          <p:nvPr>
            <p:ph type="title" idx="4294967295"/>
          </p:nvPr>
        </p:nvSpPr>
        <p:spPr>
          <a:xfrm>
            <a:off x="527050" y="1966913"/>
            <a:ext cx="11137900" cy="34480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6000" b="0" i="0" u="none" strike="noStrike" kern="1200" cap="none" spc="0" normalizeH="0" baseline="0" noProof="0" dirty="0">
                <a:ln>
                  <a:noFill/>
                </a:ln>
                <a:solidFill>
                  <a:schemeClr val="tx1"/>
                </a:solidFill>
                <a:effectLst/>
                <a:uLnTx/>
                <a:uFillTx/>
                <a:latin typeface="+mn-lt"/>
                <a:ea typeface="+mn-ea"/>
                <a:cs typeface="+mn-cs"/>
              </a:rPr>
              <a:t>2024 Legislative Review</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125" name="Group 124">
            <a:extLst>
              <a:ext uri="{FF2B5EF4-FFF2-40B4-BE49-F238E27FC236}">
                <a16:creationId xmlns:a16="http://schemas.microsoft.com/office/drawing/2014/main" id="{12B241C5-7E45-AD52-638D-31E8FD2BC1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 y="6737460"/>
            <a:ext cx="12192000" cy="123364"/>
            <a:chOff x="1" y="6737460"/>
            <a:chExt cx="12192000" cy="123364"/>
          </a:xfrm>
        </p:grpSpPr>
        <p:sp>
          <p:nvSpPr>
            <p:cNvPr id="126" name="Rectangle 125">
              <a:extLst>
                <a:ext uri="{FF2B5EF4-FFF2-40B4-BE49-F238E27FC236}">
                  <a16:creationId xmlns:a16="http://schemas.microsoft.com/office/drawing/2014/main" id="{49503B28-6749-2F02-0050-2CC7D03CF6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6034320" y="703141"/>
              <a:ext cx="123362" cy="12192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AC3DEE37-9CE7-622C-B750-66998EDC2E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40559" y="4909383"/>
              <a:ext cx="123362" cy="3779520"/>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Rectangle 2">
            <a:extLst>
              <a:ext uri="{FF2B5EF4-FFF2-40B4-BE49-F238E27FC236}">
                <a16:creationId xmlns:a16="http://schemas.microsoft.com/office/drawing/2014/main" id="{98CAF1B0-3956-B582-27E1-5E5FA14A5C3F}"/>
              </a:ext>
              <a:ext uri="{C183D7F6-B498-43B3-948B-1728B52AA6E4}">
                <adec:decorative xmlns:adec="http://schemas.microsoft.com/office/drawing/2017/decorative" val="1"/>
              </a:ext>
            </a:extLst>
          </p:cNvPr>
          <p:cNvSpPr/>
          <p:nvPr/>
        </p:nvSpPr>
        <p:spPr>
          <a:xfrm>
            <a:off x="527827" y="3135086"/>
            <a:ext cx="11136346" cy="3007066"/>
          </a:xfrm>
          <a:prstGeom prst="rect">
            <a:avLst/>
          </a:prstGeom>
          <a:solidFill>
            <a:srgbClr val="BDCFD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9F73A31-CBDE-0D92-E174-5D2F42F225D9}"/>
              </a:ext>
            </a:extLst>
          </p:cNvPr>
          <p:cNvSpPr txBox="1"/>
          <p:nvPr/>
        </p:nvSpPr>
        <p:spPr>
          <a:xfrm>
            <a:off x="1472921" y="3592178"/>
            <a:ext cx="9246158" cy="2092881"/>
          </a:xfrm>
          <a:prstGeom prst="rect">
            <a:avLst/>
          </a:prstGeom>
          <a:noFill/>
        </p:spPr>
        <p:txBody>
          <a:bodyPr wrap="square" lIns="91440" tIns="45720" rIns="91440" bIns="45720" rtlCol="0" anchor="t">
            <a:spAutoFit/>
          </a:bodyPr>
          <a:lstStyle/>
          <a:p>
            <a:pPr algn="ctr"/>
            <a:r>
              <a:rPr lang="en-US" sz="2800">
                <a:solidFill>
                  <a:schemeClr val="accent4">
                    <a:lumMod val="50000"/>
                  </a:schemeClr>
                </a:solidFill>
              </a:rPr>
              <a:t>Presented by: Alexander Goddard, Director of Government Affairs- Colorado Department of State</a:t>
            </a:r>
          </a:p>
          <a:p>
            <a:pPr marL="0" indent="0" algn="ctr">
              <a:buNone/>
            </a:pPr>
            <a:endParaRPr lang="en-US" sz="2800">
              <a:solidFill>
                <a:schemeClr val="accent4">
                  <a:lumMod val="50000"/>
                </a:schemeClr>
              </a:solidFill>
            </a:endParaRPr>
          </a:p>
          <a:p>
            <a:pPr marL="0" indent="0" algn="ctr">
              <a:buNone/>
            </a:pPr>
            <a:r>
              <a:rPr lang="en-US" sz="2800">
                <a:solidFill>
                  <a:schemeClr val="accent4">
                    <a:lumMod val="50000"/>
                  </a:schemeClr>
                </a:solidFill>
              </a:rPr>
              <a:t>Presented to: The Bipartisan Election Advisory Commission (BEAC)</a:t>
            </a:r>
          </a:p>
          <a:p>
            <a:endParaRPr lang="en-US"/>
          </a:p>
        </p:txBody>
      </p:sp>
    </p:spTree>
    <p:extLst>
      <p:ext uri="{BB962C8B-B14F-4D97-AF65-F5344CB8AC3E}">
        <p14:creationId xmlns:p14="http://schemas.microsoft.com/office/powerpoint/2010/main" val="3877835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7678B-2A67-6E8A-7144-1D3F9D65CB74}"/>
              </a:ext>
            </a:extLst>
          </p:cNvPr>
          <p:cNvSpPr>
            <a:spLocks noGrp="1"/>
          </p:cNvSpPr>
          <p:nvPr>
            <p:ph type="title"/>
          </p:nvPr>
        </p:nvSpPr>
        <p:spPr>
          <a:xfrm>
            <a:off x="838200" y="1488255"/>
            <a:ext cx="10515600" cy="910002"/>
          </a:xfrm>
        </p:spPr>
        <p:txBody>
          <a:bodyPr anchor="ctr">
            <a:normAutofit/>
          </a:bodyPr>
          <a:lstStyle/>
          <a:p>
            <a:r>
              <a:rPr lang="en-US"/>
              <a:t>Session Fast Facts:</a:t>
            </a:r>
          </a:p>
        </p:txBody>
      </p:sp>
      <p:sp>
        <p:nvSpPr>
          <p:cNvPr id="3" name="Content Placeholder 2">
            <a:extLst>
              <a:ext uri="{FF2B5EF4-FFF2-40B4-BE49-F238E27FC236}">
                <a16:creationId xmlns:a16="http://schemas.microsoft.com/office/drawing/2014/main" id="{A4B3F93B-8503-D001-C2B4-BDF935EC412C}"/>
              </a:ext>
            </a:extLst>
          </p:cNvPr>
          <p:cNvSpPr>
            <a:spLocks noGrp="1"/>
          </p:cNvSpPr>
          <p:nvPr>
            <p:ph sz="half" idx="1"/>
          </p:nvPr>
        </p:nvSpPr>
        <p:spPr>
          <a:xfrm>
            <a:off x="747765" y="2537440"/>
            <a:ext cx="5181600" cy="3559598"/>
          </a:xfrm>
        </p:spPr>
        <p:txBody>
          <a:bodyPr vert="horz" lIns="91440" tIns="45720" rIns="91440" bIns="45720" rtlCol="0" anchor="t">
            <a:normAutofit/>
          </a:bodyPr>
          <a:lstStyle/>
          <a:p>
            <a:r>
              <a:rPr lang="en-US" sz="2200" dirty="0"/>
              <a:t>January of 2024 convened the Second Regular Session of the 74</a:t>
            </a:r>
            <a:r>
              <a:rPr lang="en-US" sz="2200" baseline="30000" dirty="0"/>
              <a:t>th</a:t>
            </a:r>
            <a:r>
              <a:rPr lang="en-US" sz="2200" dirty="0"/>
              <a:t> General Assembly of Colorado</a:t>
            </a:r>
          </a:p>
          <a:p>
            <a:r>
              <a:rPr lang="en-US" sz="2200" dirty="0"/>
              <a:t>Over 775 bills were introduced throughout the 120 days the legislature was in session</a:t>
            </a:r>
          </a:p>
          <a:p>
            <a:r>
              <a:rPr lang="en-US" sz="2200" dirty="0"/>
              <a:t>10 introduced bills focused on election-reforms</a:t>
            </a:r>
          </a:p>
          <a:p>
            <a:r>
              <a:rPr lang="en-US" sz="2200" dirty="0"/>
              <a:t>7 bills passed by General Assembly</a:t>
            </a:r>
          </a:p>
          <a:p>
            <a:pPr lvl="1">
              <a:buFont typeface="Courier New" panose="020B0604020202020204" pitchFamily="34" charset="0"/>
              <a:buChar char="o"/>
            </a:pPr>
            <a:r>
              <a:rPr lang="en-US" sz="2000" dirty="0"/>
              <a:t>6 of those received bi-partisan support</a:t>
            </a:r>
          </a:p>
        </p:txBody>
      </p:sp>
      <p:pic>
        <p:nvPicPr>
          <p:cNvPr id="1026" name="Picture 2" descr="Home | Colorado State Capitol">
            <a:extLst>
              <a:ext uri="{FF2B5EF4-FFF2-40B4-BE49-F238E27FC236}">
                <a16:creationId xmlns:a16="http://schemas.microsoft.com/office/drawing/2014/main" id="{65C1C776-53BF-6EFE-17D2-637B03DB705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r="3198"/>
          <a:stretch/>
        </p:blipFill>
        <p:spPr bwMode="auto">
          <a:xfrm>
            <a:off x="6456582" y="2022029"/>
            <a:ext cx="5359443" cy="3936643"/>
          </a:xfrm>
          <a:prstGeom prst="rect">
            <a:avLst/>
          </a:prstGeom>
          <a:solidFill>
            <a:srgbClr val="FFFFFF"/>
          </a:solidFill>
        </p:spPr>
      </p:pic>
      <p:sp>
        <p:nvSpPr>
          <p:cNvPr id="4" name="TextBox 3">
            <a:extLst>
              <a:ext uri="{FF2B5EF4-FFF2-40B4-BE49-F238E27FC236}">
                <a16:creationId xmlns:a16="http://schemas.microsoft.com/office/drawing/2014/main" id="{9B77368F-2EA9-6963-CDBE-90C6FD8986F5}"/>
              </a:ext>
            </a:extLst>
          </p:cNvPr>
          <p:cNvSpPr txBox="1"/>
          <p:nvPr/>
        </p:nvSpPr>
        <p:spPr>
          <a:xfrm>
            <a:off x="6761743" y="5961405"/>
            <a:ext cx="4752871" cy="369332"/>
          </a:xfrm>
          <a:prstGeom prst="rect">
            <a:avLst/>
          </a:prstGeom>
          <a:noFill/>
        </p:spPr>
        <p:txBody>
          <a:bodyPr wrap="square" rtlCol="0">
            <a:spAutoFit/>
          </a:bodyPr>
          <a:lstStyle/>
          <a:p>
            <a:pPr algn="ctr"/>
            <a:r>
              <a:rPr lang="en-US"/>
              <a:t>Photo of the Colorado Capitol Building.</a:t>
            </a:r>
          </a:p>
        </p:txBody>
      </p:sp>
    </p:spTree>
    <p:extLst>
      <p:ext uri="{BB962C8B-B14F-4D97-AF65-F5344CB8AC3E}">
        <p14:creationId xmlns:p14="http://schemas.microsoft.com/office/powerpoint/2010/main" val="3912418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 name="Content Placeholder 73">
            <a:extLst>
              <a:ext uri="{FF2B5EF4-FFF2-40B4-BE49-F238E27FC236}">
                <a16:creationId xmlns:a16="http://schemas.microsoft.com/office/drawing/2014/main" id="{EF2F23C8-BDA1-373A-2200-96F4632AF2ED}"/>
              </a:ext>
            </a:extLst>
          </p:cNvPr>
          <p:cNvSpPr>
            <a:spLocks noGrp="1"/>
          </p:cNvSpPr>
          <p:nvPr>
            <p:ph idx="1"/>
          </p:nvPr>
        </p:nvSpPr>
        <p:spPr>
          <a:xfrm>
            <a:off x="527825" y="2797346"/>
            <a:ext cx="5256747" cy="3232729"/>
          </a:xfrm>
        </p:spPr>
        <p:txBody>
          <a:bodyPr anchor="t">
            <a:normAutofit/>
          </a:bodyPr>
          <a:lstStyle/>
          <a:p>
            <a:pPr marL="0" indent="0">
              <a:buNone/>
            </a:pPr>
            <a:r>
              <a:rPr lang="en-US"/>
              <a:t>Key provisions:</a:t>
            </a:r>
          </a:p>
          <a:p>
            <a:pPr lvl="1"/>
            <a:r>
              <a:rPr lang="en-US" sz="2000"/>
              <a:t>15 Year-old preregistration</a:t>
            </a:r>
          </a:p>
          <a:p>
            <a:pPr lvl="2"/>
            <a:r>
              <a:rPr lang="en-US"/>
              <a:t>Will cover individuals getting their learners permit in the state’s automatic voter registration program</a:t>
            </a:r>
          </a:p>
          <a:p>
            <a:pPr lvl="1"/>
            <a:r>
              <a:rPr lang="en-US" sz="2000"/>
              <a:t>Voter Service and Polling Center waiver pilot program for one county</a:t>
            </a:r>
          </a:p>
          <a:p>
            <a:pPr lvl="2"/>
            <a:r>
              <a:rPr lang="en-US"/>
              <a:t>Logan County selected as the pilot for November 2024 election</a:t>
            </a:r>
          </a:p>
        </p:txBody>
      </p:sp>
      <p:grpSp>
        <p:nvGrpSpPr>
          <p:cNvPr id="125" name="Group 124">
            <a:extLst>
              <a:ext uri="{FF2B5EF4-FFF2-40B4-BE49-F238E27FC236}">
                <a16:creationId xmlns:a16="http://schemas.microsoft.com/office/drawing/2014/main" id="{12B241C5-7E45-AD52-638D-31E8FD2BC1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 y="6737460"/>
            <a:ext cx="12192000" cy="123364"/>
            <a:chOff x="1" y="6737460"/>
            <a:chExt cx="12192000" cy="123364"/>
          </a:xfrm>
        </p:grpSpPr>
        <p:sp>
          <p:nvSpPr>
            <p:cNvPr id="126" name="Rectangle 125">
              <a:extLst>
                <a:ext uri="{FF2B5EF4-FFF2-40B4-BE49-F238E27FC236}">
                  <a16:creationId xmlns:a16="http://schemas.microsoft.com/office/drawing/2014/main" id="{49503B28-6749-2F02-0050-2CC7D03CF6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6034320" y="703141"/>
              <a:ext cx="123362" cy="12192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AC3DEE37-9CE7-622C-B750-66998EDC2E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40559" y="4909383"/>
              <a:ext cx="123362" cy="3779520"/>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extBox 1">
            <a:extLst>
              <a:ext uri="{FF2B5EF4-FFF2-40B4-BE49-F238E27FC236}">
                <a16:creationId xmlns:a16="http://schemas.microsoft.com/office/drawing/2014/main" id="{B63BD7B4-7FF8-A3CA-588E-F418F0B2DC06}"/>
              </a:ext>
            </a:extLst>
          </p:cNvPr>
          <p:cNvSpPr txBox="1"/>
          <p:nvPr/>
        </p:nvSpPr>
        <p:spPr>
          <a:xfrm>
            <a:off x="6407429" y="2894476"/>
            <a:ext cx="4671392" cy="3447098"/>
          </a:xfrm>
          <a:prstGeom prst="rect">
            <a:avLst/>
          </a:prstGeom>
          <a:noFill/>
        </p:spPr>
        <p:txBody>
          <a:bodyPr wrap="square" rtlCol="0">
            <a:spAutoFit/>
          </a:bodyPr>
          <a:lstStyle/>
          <a:p>
            <a:pPr marL="800100" lvl="1" indent="-342900">
              <a:buFont typeface="Arial" panose="020B0604020202020204" pitchFamily="34" charset="0"/>
              <a:buChar char="•"/>
            </a:pPr>
            <a:r>
              <a:rPr lang="en-US" sz="2000"/>
              <a:t>Additional time for county clerks to fill open record requests during an election</a:t>
            </a:r>
          </a:p>
          <a:p>
            <a:pPr marL="800100" lvl="1" indent="-342900">
              <a:buFont typeface="Arial" panose="020B0604020202020204" pitchFamily="34" charset="0"/>
              <a:buChar char="•"/>
            </a:pPr>
            <a:r>
              <a:rPr lang="en-US" sz="2000"/>
              <a:t>Aligns post-election deadlines regarding election contests with Federal requirements </a:t>
            </a:r>
          </a:p>
          <a:p>
            <a:pPr marL="800100" lvl="1" indent="-342900">
              <a:buFont typeface="Arial" panose="020B0604020202020204" pitchFamily="34" charset="0"/>
              <a:buChar char="•"/>
            </a:pPr>
            <a:r>
              <a:rPr lang="en-US" sz="2000"/>
              <a:t>Explicitly allows voters present in the state for less than 22 days to cast a ballot for President and Vice President only </a:t>
            </a:r>
          </a:p>
          <a:p>
            <a:pPr marL="1257300" lvl="2" indent="-342900">
              <a:buFont typeface="Arial" panose="020B0604020202020204" pitchFamily="34" charset="0"/>
              <a:buChar char="•"/>
            </a:pPr>
            <a:r>
              <a:rPr lang="en-US" sz="2000"/>
              <a:t>Required by Federal law</a:t>
            </a:r>
          </a:p>
          <a:p>
            <a:endParaRPr lang="en-US"/>
          </a:p>
        </p:txBody>
      </p:sp>
      <p:sp>
        <p:nvSpPr>
          <p:cNvPr id="3" name="Title 2">
            <a:extLst>
              <a:ext uri="{FF2B5EF4-FFF2-40B4-BE49-F238E27FC236}">
                <a16:creationId xmlns:a16="http://schemas.microsoft.com/office/drawing/2014/main" id="{CEC8F0E4-5665-CD84-6EA7-28B4E7E856D1}"/>
              </a:ext>
            </a:extLst>
          </p:cNvPr>
          <p:cNvSpPr txBox="1">
            <a:spLocks noGrp="1"/>
          </p:cNvSpPr>
          <p:nvPr>
            <p:ph type="title" idx="4294967295"/>
          </p:nvPr>
        </p:nvSpPr>
        <p:spPr>
          <a:xfrm>
            <a:off x="437322" y="1533240"/>
            <a:ext cx="10810375" cy="187743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mn-lt"/>
                <a:ea typeface="+mn-ea"/>
                <a:cs typeface="+mn-cs"/>
              </a:rPr>
              <a:t>Modifications to Laws Regarding Elections (SB24-210)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mn-lt"/>
                <a:ea typeface="+mn-ea"/>
                <a:cs typeface="+mn-cs"/>
              </a:rPr>
              <a:t>Sponsored by: Senators </a:t>
            </a:r>
            <a:r>
              <a:rPr kumimoji="0" lang="en-US" sz="1800" b="0" i="0" u="none" strike="noStrike" kern="1200" cap="none" spc="0" normalizeH="0" baseline="0" noProof="0" dirty="0" err="1">
                <a:ln>
                  <a:noFill/>
                </a:ln>
                <a:solidFill>
                  <a:schemeClr val="tx1"/>
                </a:solidFill>
                <a:effectLst/>
                <a:uLnTx/>
                <a:uFillTx/>
                <a:latin typeface="+mn-lt"/>
                <a:ea typeface="+mn-ea"/>
                <a:cs typeface="+mn-cs"/>
              </a:rPr>
              <a:t>Fenberg</a:t>
            </a:r>
            <a:r>
              <a:rPr kumimoji="0" lang="en-US" sz="1800" b="0" i="0" u="none" strike="noStrike" kern="1200" cap="none" spc="0" normalizeH="0" baseline="0" noProof="0" dirty="0">
                <a:ln>
                  <a:noFill/>
                </a:ln>
                <a:solidFill>
                  <a:schemeClr val="tx1"/>
                </a:solidFill>
                <a:effectLst/>
                <a:uLnTx/>
                <a:uFillTx/>
                <a:latin typeface="+mn-lt"/>
                <a:ea typeface="+mn-ea"/>
                <a:cs typeface="+mn-cs"/>
              </a:rPr>
              <a:t> and B. Pelton, Representative Sirota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941578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C8F0E4-5665-CD84-6EA7-28B4E7E856D1}"/>
              </a:ext>
            </a:extLst>
          </p:cNvPr>
          <p:cNvSpPr txBox="1">
            <a:spLocks noGrp="1"/>
          </p:cNvSpPr>
          <p:nvPr>
            <p:ph type="title" idx="4294967295"/>
          </p:nvPr>
        </p:nvSpPr>
        <p:spPr>
          <a:xfrm>
            <a:off x="327992" y="1499898"/>
            <a:ext cx="11698356" cy="98488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mn-lt"/>
                <a:ea typeface="+mn-ea"/>
                <a:cs typeface="+mn-cs"/>
              </a:rPr>
              <a:t>Voting for Confined Eligible Electors (SB24-72)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mn-lt"/>
                <a:ea typeface="+mn-ea"/>
                <a:cs typeface="+mn-cs"/>
              </a:rPr>
              <a:t>Sponsored by: Senator Gonzales, Representatives Brown and Rutinel</a:t>
            </a:r>
          </a:p>
        </p:txBody>
      </p:sp>
      <p:sp>
        <p:nvSpPr>
          <p:cNvPr id="90" name="Content Placeholder 73">
            <a:extLst>
              <a:ext uri="{FF2B5EF4-FFF2-40B4-BE49-F238E27FC236}">
                <a16:creationId xmlns:a16="http://schemas.microsoft.com/office/drawing/2014/main" id="{EF2F23C8-BDA1-373A-2200-96F4632AF2ED}"/>
              </a:ext>
            </a:extLst>
          </p:cNvPr>
          <p:cNvSpPr>
            <a:spLocks noGrp="1"/>
          </p:cNvSpPr>
          <p:nvPr>
            <p:ph idx="1"/>
          </p:nvPr>
        </p:nvSpPr>
        <p:spPr>
          <a:xfrm>
            <a:off x="427909" y="2673279"/>
            <a:ext cx="11336181" cy="3292655"/>
          </a:xfrm>
        </p:spPr>
        <p:txBody>
          <a:bodyPr anchor="t">
            <a:normAutofit/>
          </a:bodyPr>
          <a:lstStyle/>
          <a:p>
            <a:pPr lvl="1"/>
            <a:r>
              <a:rPr lang="en-US" dirty="0"/>
              <a:t>First in the nation bill</a:t>
            </a:r>
          </a:p>
          <a:p>
            <a:pPr lvl="1"/>
            <a:r>
              <a:rPr lang="en-US" dirty="0"/>
              <a:t>Requires at least one, six-hour day of in-person voting at a jail facility for eligible voters in general elections beginning this November. </a:t>
            </a:r>
          </a:p>
          <a:p>
            <a:pPr lvl="2"/>
            <a:r>
              <a:rPr lang="en-US" sz="2400" dirty="0">
                <a:solidFill>
                  <a:srgbClr val="FFFFFF"/>
                </a:solidFill>
                <a:latin typeface="Arial Narrow"/>
                <a:cs typeface="Segoe UI"/>
              </a:rPr>
              <a:t>Eligible confined electors include pre-trial detainees, those serving misdemeanor offenses</a:t>
            </a:r>
          </a:p>
          <a:p>
            <a:pPr lvl="1"/>
            <a:r>
              <a:rPr lang="en-US" dirty="0"/>
              <a:t>Sheriffs designate one main point of contact to work with the clerk to meet bill requirements</a:t>
            </a:r>
          </a:p>
          <a:p>
            <a:pPr lvl="1"/>
            <a:r>
              <a:rPr lang="en-US" dirty="0"/>
              <a:t>Enhances requirements regarding mail ballot pickup and drop off</a:t>
            </a:r>
          </a:p>
          <a:p>
            <a:pPr lvl="2"/>
            <a:r>
              <a:rPr lang="en-US" sz="2400" dirty="0"/>
              <a:t>At least one pickup on election day no earlier than 3PM</a:t>
            </a:r>
          </a:p>
          <a:p>
            <a:pPr lvl="1"/>
            <a:r>
              <a:rPr lang="en-US" dirty="0"/>
              <a:t>SOS and clerks working to train and get materials ready for this November</a:t>
            </a:r>
          </a:p>
          <a:p>
            <a:pPr marL="0" indent="0">
              <a:buNone/>
            </a:pPr>
            <a:endParaRPr lang="en-US"/>
          </a:p>
        </p:txBody>
      </p:sp>
      <p:grpSp>
        <p:nvGrpSpPr>
          <p:cNvPr id="125" name="Group 124">
            <a:extLst>
              <a:ext uri="{FF2B5EF4-FFF2-40B4-BE49-F238E27FC236}">
                <a16:creationId xmlns:a16="http://schemas.microsoft.com/office/drawing/2014/main" id="{12B241C5-7E45-AD52-638D-31E8FD2BC1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 y="6737460"/>
            <a:ext cx="12192000" cy="123364"/>
            <a:chOff x="1" y="6737460"/>
            <a:chExt cx="12192000" cy="123364"/>
          </a:xfrm>
        </p:grpSpPr>
        <p:sp>
          <p:nvSpPr>
            <p:cNvPr id="126" name="Rectangle 125">
              <a:extLst>
                <a:ext uri="{FF2B5EF4-FFF2-40B4-BE49-F238E27FC236}">
                  <a16:creationId xmlns:a16="http://schemas.microsoft.com/office/drawing/2014/main" id="{49503B28-6749-2F02-0050-2CC7D03CF6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6034320" y="703141"/>
              <a:ext cx="123362" cy="12192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AC3DEE37-9CE7-622C-B750-66998EDC2E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40559" y="4909383"/>
              <a:ext cx="123362" cy="3779520"/>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8F3F5572-3B97-B75B-F910-D348B6CC9BB8}"/>
              </a:ext>
              <a:ext uri="{C183D7F6-B498-43B3-948B-1728B52AA6E4}">
                <adec:decorative xmlns:adec="http://schemas.microsoft.com/office/drawing/2017/decorative" val="1"/>
              </a:ext>
            </a:extLst>
          </p:cNvPr>
          <p:cNvSpPr/>
          <p:nvPr/>
        </p:nvSpPr>
        <p:spPr>
          <a:xfrm>
            <a:off x="2" y="6734637"/>
            <a:ext cx="12191998" cy="123363"/>
          </a:xfrm>
          <a:prstGeom prst="rect">
            <a:avLst/>
          </a:prstGeom>
          <a:solidFill>
            <a:srgbClr val="BDCFD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346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72799-F48D-3820-85D0-51B0378805FE}"/>
              </a:ext>
            </a:extLst>
          </p:cNvPr>
          <p:cNvSpPr>
            <a:spLocks noGrp="1"/>
          </p:cNvSpPr>
          <p:nvPr>
            <p:ph type="title"/>
          </p:nvPr>
        </p:nvSpPr>
        <p:spPr/>
        <p:txBody>
          <a:bodyPr>
            <a:noAutofit/>
          </a:bodyPr>
          <a:lstStyle/>
          <a:p>
            <a:r>
              <a:rPr lang="en-US" sz="4000" dirty="0">
                <a:latin typeface="+mn-lt"/>
              </a:rPr>
              <a:t>Candidate Election Deepfake Disclosures (HB24-1147)</a:t>
            </a:r>
            <a:br>
              <a:rPr lang="en-US" sz="4000" dirty="0">
                <a:latin typeface="+mn-lt"/>
              </a:rPr>
            </a:br>
            <a:r>
              <a:rPr lang="en-US" sz="1800" dirty="0">
                <a:latin typeface="+mn-lt"/>
              </a:rPr>
              <a:t>Sponsored by: Representatives Joseph and </a:t>
            </a:r>
            <a:r>
              <a:rPr lang="en-US" sz="1800" dirty="0" err="1">
                <a:latin typeface="+mn-lt"/>
              </a:rPr>
              <a:t>Titone</a:t>
            </a:r>
            <a:r>
              <a:rPr lang="en-US" sz="1800" dirty="0">
                <a:latin typeface="+mn-lt"/>
              </a:rPr>
              <a:t>, Senators Buckner and Hansen</a:t>
            </a:r>
            <a:endParaRPr lang="en-US" dirty="0">
              <a:cs typeface="Arial"/>
            </a:endParaRPr>
          </a:p>
        </p:txBody>
      </p:sp>
      <p:sp>
        <p:nvSpPr>
          <p:cNvPr id="3" name="Content Placeholder 2">
            <a:extLst>
              <a:ext uri="{FF2B5EF4-FFF2-40B4-BE49-F238E27FC236}">
                <a16:creationId xmlns:a16="http://schemas.microsoft.com/office/drawing/2014/main" id="{956ACE1B-DCD6-5711-69A7-09AB8AE98A07}"/>
              </a:ext>
            </a:extLst>
          </p:cNvPr>
          <p:cNvSpPr>
            <a:spLocks noGrp="1"/>
          </p:cNvSpPr>
          <p:nvPr>
            <p:ph idx="1"/>
          </p:nvPr>
        </p:nvSpPr>
        <p:spPr/>
        <p:txBody>
          <a:bodyPr vert="horz" lIns="91440" tIns="45720" rIns="91440" bIns="45720" rtlCol="0" anchor="t">
            <a:normAutofit/>
          </a:bodyPr>
          <a:lstStyle/>
          <a:p>
            <a:pPr>
              <a:lnSpc>
                <a:spcPct val="107000"/>
              </a:lnSpc>
              <a:spcBef>
                <a:spcPts val="0"/>
              </a:spcBef>
            </a:pPr>
            <a:r>
              <a:rPr lang="en-US" sz="2000" kern="100">
                <a:solidFill>
                  <a:srgbClr val="FFFFFF"/>
                </a:solidFill>
                <a:ea typeface="+mn-lt"/>
                <a:cs typeface="Times New Roman"/>
              </a:rPr>
              <a:t>Regulates the use of 'deepfakes' of candidates produced using generative artificial intelligence in communications. </a:t>
            </a:r>
            <a:endParaRPr lang="en-US" sz="2000" kern="100">
              <a:solidFill>
                <a:srgbClr val="FFFFFF"/>
              </a:solidFill>
              <a:ea typeface="Calibri" panose="020F0502020204030204" pitchFamily="34" charset="0"/>
              <a:cs typeface="Times New Roman"/>
            </a:endParaRPr>
          </a:p>
          <a:p>
            <a:pPr>
              <a:lnSpc>
                <a:spcPct val="107000"/>
              </a:lnSpc>
              <a:spcBef>
                <a:spcPts val="0"/>
              </a:spcBef>
            </a:pPr>
            <a:r>
              <a:rPr lang="en-US" sz="2000" kern="100">
                <a:ea typeface="Calibri" panose="020F0502020204030204" pitchFamily="34" charset="0"/>
                <a:cs typeface="Times New Roman"/>
              </a:rPr>
              <a:t>Prohibits </a:t>
            </a:r>
            <a:r>
              <a:rPr lang="en-US" sz="2000" kern="100">
                <a:ea typeface="+mn-lt"/>
                <a:cs typeface="+mn-lt"/>
              </a:rPr>
              <a:t>AI-generated communications of a candidate without a clear and conspicuous disclosure.</a:t>
            </a:r>
            <a:endParaRPr lang="en-US">
              <a:ea typeface="+mn-lt"/>
              <a:cs typeface="Times New Roman"/>
            </a:endParaRPr>
          </a:p>
          <a:p>
            <a:pPr>
              <a:lnSpc>
                <a:spcPct val="107000"/>
              </a:lnSpc>
              <a:spcBef>
                <a:spcPts val="0"/>
              </a:spcBef>
            </a:pPr>
            <a:r>
              <a:rPr lang="en-US" sz="2000">
                <a:solidFill>
                  <a:srgbClr val="FFFFFF"/>
                </a:solidFill>
                <a:ea typeface="+mn-lt"/>
                <a:cs typeface="Times New Roman"/>
              </a:rPr>
              <a:t>Proper disclosure requires the statement: "This (image/audio/video/multimedia) has been edited and depicts speech or conduct that falsely appears to be authentic or truthful"</a:t>
            </a:r>
          </a:p>
          <a:p>
            <a:pPr>
              <a:lnSpc>
                <a:spcPct val="107000"/>
              </a:lnSpc>
              <a:spcBef>
                <a:spcPts val="0"/>
              </a:spcBef>
            </a:pPr>
            <a:r>
              <a:rPr lang="en-US" sz="2000" kern="100">
                <a:ea typeface="Calibri" panose="020F0502020204030204" pitchFamily="34" charset="0"/>
                <a:cs typeface="Times New Roman"/>
              </a:rPr>
              <a:t>Applies to any covered communication </a:t>
            </a:r>
            <a:r>
              <a:rPr lang="en-US" sz="2000" kern="100">
                <a:effectLst/>
                <a:ea typeface="Calibri" panose="020F0502020204030204" pitchFamily="34" charset="0"/>
                <a:cs typeface="Times New Roman"/>
              </a:rPr>
              <a:t>disseminated within </a:t>
            </a:r>
            <a:r>
              <a:rPr lang="en-US" sz="2000" kern="100">
                <a:ea typeface="Calibri" panose="020F0502020204030204" pitchFamily="34" charset="0"/>
                <a:cs typeface="Times New Roman"/>
              </a:rPr>
              <a:t>60 days of a Primary election or 90</a:t>
            </a:r>
            <a:r>
              <a:rPr lang="en-US" sz="2000" kern="100">
                <a:effectLst/>
                <a:ea typeface="Calibri" panose="020F0502020204030204" pitchFamily="34" charset="0"/>
                <a:cs typeface="Times New Roman"/>
              </a:rPr>
              <a:t> days of </a:t>
            </a:r>
            <a:r>
              <a:rPr lang="en-US" sz="2000" kern="100">
                <a:ea typeface="Calibri" panose="020F0502020204030204" pitchFamily="34" charset="0"/>
                <a:cs typeface="Times New Roman"/>
              </a:rPr>
              <a:t>a General</a:t>
            </a:r>
            <a:r>
              <a:rPr lang="en-US" sz="2000" kern="100">
                <a:effectLst/>
                <a:ea typeface="Calibri" panose="020F0502020204030204" pitchFamily="34" charset="0"/>
                <a:cs typeface="Times New Roman"/>
              </a:rPr>
              <a:t> </a:t>
            </a:r>
            <a:r>
              <a:rPr lang="en-US" sz="2000" kern="100">
                <a:ea typeface="Calibri" panose="020F0502020204030204" pitchFamily="34" charset="0"/>
                <a:cs typeface="Times New Roman"/>
              </a:rPr>
              <a:t>election</a:t>
            </a:r>
            <a:r>
              <a:rPr lang="en-US" sz="2000" kern="100">
                <a:effectLst/>
                <a:ea typeface="Calibri" panose="020F0502020204030204" pitchFamily="34" charset="0"/>
                <a:cs typeface="Times New Roman"/>
              </a:rPr>
              <a:t>. </a:t>
            </a:r>
            <a:endParaRPr lang="en-US" sz="2000" kern="100">
              <a:ea typeface="Calibri" panose="020F0502020204030204" pitchFamily="34" charset="0"/>
              <a:cs typeface="Times New Roman" panose="02020603050405020304" pitchFamily="18" charset="0"/>
            </a:endParaRPr>
          </a:p>
          <a:p>
            <a:pPr>
              <a:lnSpc>
                <a:spcPct val="107000"/>
              </a:lnSpc>
              <a:spcBef>
                <a:spcPts val="0"/>
              </a:spcBef>
            </a:pPr>
            <a:r>
              <a:rPr lang="en-US" sz="2000" kern="100">
                <a:ea typeface="+mn-lt"/>
                <a:cs typeface="+mn-lt"/>
              </a:rPr>
              <a:t>Enforcement:</a:t>
            </a:r>
            <a:endParaRPr lang="en-US" sz="2000" kern="100">
              <a:ea typeface="+mn-lt"/>
              <a:cs typeface="Times New Roman"/>
            </a:endParaRPr>
          </a:p>
          <a:p>
            <a:pPr lvl="1">
              <a:lnSpc>
                <a:spcPct val="107000"/>
              </a:lnSpc>
              <a:spcBef>
                <a:spcPts val="0"/>
              </a:spcBef>
              <a:buFont typeface="Courier New" panose="020B0604020202020204" pitchFamily="34" charset="0"/>
              <a:buChar char="o"/>
            </a:pPr>
            <a:r>
              <a:rPr lang="en-US" sz="1600" kern="100">
                <a:ea typeface="+mn-lt"/>
                <a:cs typeface="+mn-lt"/>
              </a:rPr>
              <a:t>A person may file a complaint with the Secretary of State’s office for review, and violators may be fined civil penalties. </a:t>
            </a:r>
            <a:endParaRPr lang="en-US" sz="1600" kern="100">
              <a:ea typeface="+mn-lt"/>
              <a:cs typeface="Times New Roman"/>
            </a:endParaRPr>
          </a:p>
          <a:p>
            <a:pPr lvl="1">
              <a:lnSpc>
                <a:spcPct val="107000"/>
              </a:lnSpc>
              <a:spcBef>
                <a:spcPts val="0"/>
              </a:spcBef>
              <a:buFont typeface="Courier New" panose="020B0604020202020204" pitchFamily="34" charset="0"/>
              <a:buChar char="o"/>
            </a:pPr>
            <a:r>
              <a:rPr lang="en-US" sz="1600" kern="100">
                <a:ea typeface="+mn-lt"/>
                <a:cs typeface="+mn-lt"/>
              </a:rPr>
              <a:t>Candidates who are the subject of undisclosed AI-generated communications may file a civil action with the courts for injunctive and other relief/damages.</a:t>
            </a:r>
            <a:endParaRPr lang="en-US" sz="1600" kern="100">
              <a:ea typeface="Calibri" panose="020F0502020204030204" pitchFamily="34" charset="0"/>
              <a:cs typeface="Times New Roman"/>
            </a:endParaRPr>
          </a:p>
          <a:p>
            <a:pPr marL="0" indent="0">
              <a:buNone/>
            </a:pPr>
            <a:endParaRPr lang="en-US" sz="2000"/>
          </a:p>
        </p:txBody>
      </p:sp>
      <p:sp>
        <p:nvSpPr>
          <p:cNvPr id="4" name="Rectangle 3">
            <a:extLst>
              <a:ext uri="{FF2B5EF4-FFF2-40B4-BE49-F238E27FC236}">
                <a16:creationId xmlns:a16="http://schemas.microsoft.com/office/drawing/2014/main" id="{DCA392C1-FB45-02A3-2260-4BA29F135C4A}"/>
              </a:ext>
              <a:ext uri="{C183D7F6-B498-43B3-948B-1728B52AA6E4}">
                <adec:decorative xmlns:adec="http://schemas.microsoft.com/office/drawing/2017/decorative" val="1"/>
              </a:ext>
            </a:extLst>
          </p:cNvPr>
          <p:cNvSpPr/>
          <p:nvPr/>
        </p:nvSpPr>
        <p:spPr>
          <a:xfrm>
            <a:off x="2" y="6734637"/>
            <a:ext cx="12191998" cy="123363"/>
          </a:xfrm>
          <a:prstGeom prst="rect">
            <a:avLst/>
          </a:prstGeom>
          <a:solidFill>
            <a:srgbClr val="BDCFD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6898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72799-F48D-3820-85D0-51B0378805FE}"/>
              </a:ext>
            </a:extLst>
          </p:cNvPr>
          <p:cNvSpPr>
            <a:spLocks noGrp="1"/>
          </p:cNvSpPr>
          <p:nvPr>
            <p:ph type="title"/>
          </p:nvPr>
        </p:nvSpPr>
        <p:spPr>
          <a:xfrm>
            <a:off x="767862" y="1527976"/>
            <a:ext cx="10656276" cy="910002"/>
          </a:xfrm>
        </p:spPr>
        <p:txBody>
          <a:bodyPr>
            <a:noAutofit/>
          </a:bodyPr>
          <a:lstStyle/>
          <a:p>
            <a:r>
              <a:rPr lang="en-US" sz="4000" dirty="0">
                <a:solidFill>
                  <a:srgbClr val="FFFFFF"/>
                </a:solidFill>
                <a:latin typeface="Arial Narrow"/>
              </a:rPr>
              <a:t>False Slates of Electors </a:t>
            </a:r>
            <a:r>
              <a:rPr lang="en-US" sz="4000" dirty="0">
                <a:latin typeface="+mn-lt"/>
              </a:rPr>
              <a:t>(HB24-1150)</a:t>
            </a:r>
            <a:br>
              <a:rPr lang="en-US" sz="4000" dirty="0">
                <a:latin typeface="+mn-lt"/>
              </a:rPr>
            </a:br>
            <a:r>
              <a:rPr lang="en-US" sz="1800" dirty="0">
                <a:latin typeface="+mn-lt"/>
              </a:rPr>
              <a:t>Sponsored by: Representatives Garcia and Parenti, Senator Hinrichsen</a:t>
            </a:r>
            <a:endParaRPr lang="en-US" sz="4000" dirty="0">
              <a:latin typeface="+mn-lt"/>
            </a:endParaRPr>
          </a:p>
        </p:txBody>
      </p:sp>
      <p:sp>
        <p:nvSpPr>
          <p:cNvPr id="8" name="Content Placeholder 7">
            <a:extLst>
              <a:ext uri="{FF2B5EF4-FFF2-40B4-BE49-F238E27FC236}">
                <a16:creationId xmlns:a16="http://schemas.microsoft.com/office/drawing/2014/main" id="{1100877B-2749-FFBD-39B0-014CF8A26F37}"/>
              </a:ext>
            </a:extLst>
          </p:cNvPr>
          <p:cNvSpPr>
            <a:spLocks noGrp="1"/>
          </p:cNvSpPr>
          <p:nvPr>
            <p:ph idx="1"/>
          </p:nvPr>
        </p:nvSpPr>
        <p:spPr>
          <a:xfrm>
            <a:off x="767862" y="2535302"/>
            <a:ext cx="6365630" cy="3540908"/>
          </a:xfrm>
        </p:spPr>
        <p:txBody>
          <a:bodyPr vert="horz" lIns="91440" tIns="45720" rIns="91440" bIns="45720" rtlCol="0" anchor="t">
            <a:normAutofit fontScale="92500"/>
          </a:bodyPr>
          <a:lstStyle/>
          <a:p>
            <a:r>
              <a:rPr lang="en-US" sz="2400" dirty="0"/>
              <a:t>Criminalizes efforts to use 'false electors' schemes to overturn a state’s electoral results.</a:t>
            </a:r>
          </a:p>
          <a:p>
            <a:r>
              <a:rPr lang="en-US" sz="2400" dirty="0"/>
              <a:t>Prohibits:</a:t>
            </a:r>
          </a:p>
          <a:p>
            <a:pPr lvl="1">
              <a:buFont typeface="Courier New" panose="020B0604020202020204" pitchFamily="34" charset="0"/>
              <a:buChar char="o"/>
            </a:pPr>
            <a:r>
              <a:rPr lang="en-US" dirty="0"/>
              <a:t>Conspiring or agreeing to participate in a plan to create an alternative slate of presidential electors;</a:t>
            </a:r>
          </a:p>
          <a:p>
            <a:pPr lvl="1">
              <a:buFont typeface="Courier New" panose="020B0604020202020204" pitchFamily="34" charset="0"/>
              <a:buChar char="o"/>
            </a:pPr>
            <a:r>
              <a:rPr lang="en-US" dirty="0"/>
              <a:t>An individual from knowingly and falsely swearing the oath for presidential electors, or persuading someone else to;</a:t>
            </a:r>
          </a:p>
          <a:p>
            <a:pPr lvl="1">
              <a:buFont typeface="Courier New" panose="020B0604020202020204" pitchFamily="34" charset="0"/>
              <a:buChar char="o"/>
            </a:pPr>
            <a:r>
              <a:rPr lang="en-US" dirty="0"/>
              <a:t>Creating, signing, or filing a list of false presidential electors with specified state or federal entities.</a:t>
            </a:r>
          </a:p>
        </p:txBody>
      </p:sp>
      <p:sp>
        <p:nvSpPr>
          <p:cNvPr id="6" name="TextBox 5">
            <a:extLst>
              <a:ext uri="{FF2B5EF4-FFF2-40B4-BE49-F238E27FC236}">
                <a16:creationId xmlns:a16="http://schemas.microsoft.com/office/drawing/2014/main" id="{E412B408-F9BB-F1A6-FA88-700232D24F58}"/>
              </a:ext>
            </a:extLst>
          </p:cNvPr>
          <p:cNvSpPr txBox="1"/>
          <p:nvPr/>
        </p:nvSpPr>
        <p:spPr>
          <a:xfrm>
            <a:off x="7133492" y="2535301"/>
            <a:ext cx="4300695" cy="3416320"/>
          </a:xfrm>
          <a:prstGeom prst="rect">
            <a:avLst/>
          </a:prstGeom>
          <a:noFill/>
        </p:spPr>
        <p:txBody>
          <a:bodyPr wrap="square" rtlCol="0">
            <a:spAutoFit/>
          </a:bodyPr>
          <a:lstStyle/>
          <a:p>
            <a:pPr marL="342900" indent="-342900" fontAlgn="base">
              <a:buFont typeface="Arial" panose="020B0604020202020204" pitchFamily="34" charset="0"/>
              <a:buChar char="•"/>
            </a:pPr>
            <a:r>
              <a:rPr lang="en-US" sz="2200" b="0" i="0" dirty="0">
                <a:effectLst/>
              </a:rPr>
              <a:t>A person convicted of serving as a false elector would be prohibited from:</a:t>
            </a:r>
          </a:p>
          <a:p>
            <a:pPr marL="800100" lvl="1" indent="-342900" fontAlgn="base">
              <a:buFont typeface="Arial" panose="020B0604020202020204" pitchFamily="34" charset="0"/>
              <a:buChar char="•"/>
            </a:pPr>
            <a:r>
              <a:rPr lang="en-US" sz="2200" b="0" i="0" dirty="0">
                <a:effectLst/>
              </a:rPr>
              <a:t>Holding any office of trust or profit in the state of Colorado.  </a:t>
            </a:r>
          </a:p>
          <a:p>
            <a:pPr marL="800100" lvl="1" indent="-342900" fontAlgn="base">
              <a:buFont typeface="Arial" panose="020B0604020202020204" pitchFamily="34" charset="0"/>
              <a:buChar char="•"/>
            </a:pPr>
            <a:r>
              <a:rPr lang="en-US" sz="2200" b="0" i="0" dirty="0">
                <a:effectLst/>
              </a:rPr>
              <a:t>Serving as an Election Judge, Designated Election Official, or Watcher in the state of Colorado. </a:t>
            </a:r>
          </a:p>
          <a:p>
            <a:endParaRPr lang="en-US" dirty="0"/>
          </a:p>
        </p:txBody>
      </p:sp>
      <p:sp>
        <p:nvSpPr>
          <p:cNvPr id="4" name="Rectangle 3">
            <a:extLst>
              <a:ext uri="{FF2B5EF4-FFF2-40B4-BE49-F238E27FC236}">
                <a16:creationId xmlns:a16="http://schemas.microsoft.com/office/drawing/2014/main" id="{DCA392C1-FB45-02A3-2260-4BA29F135C4A}"/>
              </a:ext>
              <a:ext uri="{C183D7F6-B498-43B3-948B-1728B52AA6E4}">
                <adec:decorative xmlns:adec="http://schemas.microsoft.com/office/drawing/2017/decorative" val="1"/>
              </a:ext>
            </a:extLst>
          </p:cNvPr>
          <p:cNvSpPr/>
          <p:nvPr/>
        </p:nvSpPr>
        <p:spPr>
          <a:xfrm>
            <a:off x="2" y="6734637"/>
            <a:ext cx="12191998" cy="123363"/>
          </a:xfrm>
          <a:prstGeom prst="rect">
            <a:avLst/>
          </a:prstGeom>
          <a:solidFill>
            <a:srgbClr val="BDCFD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0340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72799-F48D-3820-85D0-51B0378805FE}"/>
              </a:ext>
            </a:extLst>
          </p:cNvPr>
          <p:cNvSpPr>
            <a:spLocks noGrp="1"/>
          </p:cNvSpPr>
          <p:nvPr>
            <p:ph type="title"/>
          </p:nvPr>
        </p:nvSpPr>
        <p:spPr>
          <a:xfrm>
            <a:off x="479390" y="1541304"/>
            <a:ext cx="11233220" cy="910002"/>
          </a:xfrm>
        </p:spPr>
        <p:txBody>
          <a:bodyPr>
            <a:noAutofit/>
          </a:bodyPr>
          <a:lstStyle/>
          <a:p>
            <a:r>
              <a:rPr lang="en-US" sz="3200" dirty="0">
                <a:solidFill>
                  <a:srgbClr val="FFFFFF"/>
                </a:solidFill>
                <a:latin typeface="Arial Narrow"/>
                <a:ea typeface="+mj-lt"/>
                <a:cs typeface="+mj-lt"/>
              </a:rPr>
              <a:t>SOS</a:t>
            </a:r>
            <a:r>
              <a:rPr lang="en-US" sz="3200" dirty="0">
                <a:latin typeface="+mn-lt"/>
              </a:rPr>
              <a:t> Review of Municipal Campaign Finance Complaints (</a:t>
            </a:r>
            <a:r>
              <a:rPr lang="en-US" sz="3200" dirty="0">
                <a:solidFill>
                  <a:srgbClr val="FFFFFF"/>
                </a:solidFill>
                <a:latin typeface="Arial Narrow"/>
                <a:ea typeface="+mj-lt"/>
                <a:cs typeface="+mj-lt"/>
              </a:rPr>
              <a:t>HB24-1283)</a:t>
            </a:r>
            <a:br>
              <a:rPr lang="en-US" sz="4000" dirty="0">
                <a:latin typeface="+mn-lt"/>
              </a:rPr>
            </a:br>
            <a:r>
              <a:rPr lang="en-US" sz="1800" dirty="0">
                <a:latin typeface="+mn-lt"/>
              </a:rPr>
              <a:t>Sponsored by: Representatives Willford and Marvin, Senator Mullica</a:t>
            </a:r>
            <a:endParaRPr lang="en-US" sz="4000" dirty="0">
              <a:latin typeface="+mn-lt"/>
            </a:endParaRPr>
          </a:p>
        </p:txBody>
      </p:sp>
      <p:sp>
        <p:nvSpPr>
          <p:cNvPr id="3" name="Content Placeholder 2">
            <a:extLst>
              <a:ext uri="{FF2B5EF4-FFF2-40B4-BE49-F238E27FC236}">
                <a16:creationId xmlns:a16="http://schemas.microsoft.com/office/drawing/2014/main" id="{956ACE1B-DCD6-5711-69A7-09AB8AE98A07}"/>
              </a:ext>
            </a:extLst>
          </p:cNvPr>
          <p:cNvSpPr>
            <a:spLocks noGrp="1"/>
          </p:cNvSpPr>
          <p:nvPr>
            <p:ph idx="1"/>
          </p:nvPr>
        </p:nvSpPr>
        <p:spPr/>
        <p:txBody>
          <a:bodyPr vert="horz" lIns="91440" tIns="45720" rIns="91440" bIns="45720" rtlCol="0" anchor="t">
            <a:normAutofit/>
          </a:bodyPr>
          <a:lstStyle/>
          <a:p>
            <a:r>
              <a:rPr lang="en-US" sz="2200" dirty="0"/>
              <a:t>Allows th</a:t>
            </a:r>
            <a:r>
              <a:rPr lang="en-US" sz="2000" dirty="0"/>
              <a:t>e</a:t>
            </a:r>
            <a:r>
              <a:rPr lang="en-US" sz="2000" b="0" i="0" dirty="0">
                <a:effectLst/>
              </a:rPr>
              <a:t> clerk of a municipality to refer a </a:t>
            </a:r>
            <a:r>
              <a:rPr lang="en-US" sz="2000" dirty="0"/>
              <a:t>municipal </a:t>
            </a:r>
            <a:r>
              <a:rPr lang="en-US" sz="2000" b="0" i="0" dirty="0">
                <a:effectLst/>
              </a:rPr>
              <a:t>campaign finance complaint to the secretary of state</a:t>
            </a:r>
            <a:r>
              <a:rPr lang="en-US" sz="2000" dirty="0"/>
              <a:t> (SOS) under certain conditions. </a:t>
            </a:r>
            <a:endParaRPr lang="en-US" dirty="0"/>
          </a:p>
          <a:p>
            <a:r>
              <a:rPr lang="en-US" sz="2000" dirty="0"/>
              <a:t>A municipal clerk may refer a complaint to the SOS if:</a:t>
            </a:r>
          </a:p>
          <a:p>
            <a:pPr lvl="1"/>
            <a:r>
              <a:rPr lang="en-US" sz="2000" dirty="0"/>
              <a:t>The complaint would create a conflict of interest for the clerk or the clerk's staff and;</a:t>
            </a:r>
            <a:endParaRPr lang="en-US" sz="2000" dirty="0">
              <a:solidFill>
                <a:srgbClr val="000000"/>
              </a:solidFill>
            </a:endParaRPr>
          </a:p>
          <a:p>
            <a:pPr lvl="1"/>
            <a:r>
              <a:rPr lang="en-US" sz="2000" dirty="0">
                <a:ea typeface="+mn-lt"/>
                <a:cs typeface="+mn-lt"/>
              </a:rPr>
              <a:t>The municipality has adopted an ordinance that authorizes the municipality to refer a campaign finance complaint to the secretary. </a:t>
            </a:r>
            <a:endParaRPr lang="en-US" sz="2000" dirty="0"/>
          </a:p>
          <a:p>
            <a:r>
              <a:rPr lang="en-US" sz="2000" dirty="0"/>
              <a:t>Additionally, a statutory municipality that does not have an established campaign finance complaint &amp; hearing process may refer a complaint to the SOS if the municipality has adopted an ordinance authorizing this process. </a:t>
            </a:r>
          </a:p>
          <a:p>
            <a:pPr>
              <a:spcBef>
                <a:spcPts val="500"/>
              </a:spcBef>
            </a:pPr>
            <a:r>
              <a:rPr lang="en-US" sz="2000" dirty="0">
                <a:solidFill>
                  <a:srgbClr val="FFFFFF"/>
                </a:solidFill>
                <a:ea typeface="+mn-lt"/>
                <a:cs typeface="+mn-lt"/>
              </a:rPr>
              <a:t>A municipality may not refer a complaint unless it has provided the SOS with the adopted ordinance at least 180 days before the next election. </a:t>
            </a:r>
            <a:endParaRPr lang="en-US" sz="2000" dirty="0"/>
          </a:p>
        </p:txBody>
      </p:sp>
      <p:sp>
        <p:nvSpPr>
          <p:cNvPr id="4" name="Rectangle 3">
            <a:extLst>
              <a:ext uri="{FF2B5EF4-FFF2-40B4-BE49-F238E27FC236}">
                <a16:creationId xmlns:a16="http://schemas.microsoft.com/office/drawing/2014/main" id="{DCA392C1-FB45-02A3-2260-4BA29F135C4A}"/>
              </a:ext>
              <a:ext uri="{C183D7F6-B498-43B3-948B-1728B52AA6E4}">
                <adec:decorative xmlns:adec="http://schemas.microsoft.com/office/drawing/2017/decorative" val="1"/>
              </a:ext>
            </a:extLst>
          </p:cNvPr>
          <p:cNvSpPr/>
          <p:nvPr/>
        </p:nvSpPr>
        <p:spPr>
          <a:xfrm>
            <a:off x="2" y="6734637"/>
            <a:ext cx="12191998" cy="123363"/>
          </a:xfrm>
          <a:prstGeom prst="rect">
            <a:avLst/>
          </a:prstGeom>
          <a:solidFill>
            <a:srgbClr val="BDCFD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5122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0AA78-1266-92CE-490E-3B734D8FEE3F}"/>
              </a:ext>
            </a:extLst>
          </p:cNvPr>
          <p:cNvSpPr>
            <a:spLocks noGrp="1"/>
          </p:cNvSpPr>
          <p:nvPr>
            <p:ph type="title"/>
          </p:nvPr>
        </p:nvSpPr>
        <p:spPr/>
        <p:txBody>
          <a:bodyPr/>
          <a:lstStyle/>
          <a:p>
            <a:r>
              <a:rPr lang="en-US" dirty="0">
                <a:cs typeface="Arial"/>
              </a:rPr>
              <a:t>Other Changes</a:t>
            </a:r>
            <a:endParaRPr lang="en-US" dirty="0"/>
          </a:p>
        </p:txBody>
      </p:sp>
      <p:sp>
        <p:nvSpPr>
          <p:cNvPr id="3" name="Content Placeholder 2">
            <a:extLst>
              <a:ext uri="{FF2B5EF4-FFF2-40B4-BE49-F238E27FC236}">
                <a16:creationId xmlns:a16="http://schemas.microsoft.com/office/drawing/2014/main" id="{9FDDE534-55F3-ABC7-535C-EF9F6A729B8D}"/>
              </a:ext>
            </a:extLst>
          </p:cNvPr>
          <p:cNvSpPr>
            <a:spLocks noGrp="1"/>
          </p:cNvSpPr>
          <p:nvPr>
            <p:ph idx="1"/>
          </p:nvPr>
        </p:nvSpPr>
        <p:spPr/>
        <p:txBody>
          <a:bodyPr vert="horz" lIns="91440" tIns="45720" rIns="91440" bIns="45720" rtlCol="0" anchor="t">
            <a:normAutofit/>
          </a:bodyPr>
          <a:lstStyle/>
          <a:p>
            <a:r>
              <a:rPr lang="en-US" sz="2000" dirty="0"/>
              <a:t>SB24-131 – PROHIBITING CARRYING FIREARMS IN SENSITIVE SPACES: </a:t>
            </a:r>
            <a:r>
              <a:rPr lang="en-US" sz="2000" dirty="0">
                <a:solidFill>
                  <a:srgbClr val="FFFFFF"/>
                </a:solidFill>
                <a:latin typeface="Arial Narrow"/>
                <a:cs typeface="Segoe UI"/>
              </a:rPr>
              <a:t>Adds concealed carry to the existing prohibitions within 100 feet of a Vote Center, drop box, or Central County Facility</a:t>
            </a:r>
          </a:p>
          <a:p>
            <a:endParaRPr lang="en-US" sz="2000" dirty="0"/>
          </a:p>
          <a:p>
            <a:r>
              <a:rPr lang="en-US" sz="2000" dirty="0"/>
              <a:t>HB24-1067 – BALLOT ACCESS FOR CANDIDATES WITH DISABILITIES: </a:t>
            </a:r>
            <a:r>
              <a:rPr lang="en-US" sz="2000" dirty="0">
                <a:ea typeface="+mn-lt"/>
                <a:cs typeface="+mn-lt"/>
              </a:rPr>
              <a:t>Adds a requirement that any person must be able to participate in a precinct caucus or a party assembly with the use of video conferencing. Candidates petitioning onto the ballot can now begin circulating petitions on the first business day of January instead of the third Tuesday in January. </a:t>
            </a:r>
            <a:endParaRPr lang="en-US" dirty="0"/>
          </a:p>
          <a:p>
            <a:endParaRPr lang="en-US" sz="2000" dirty="0"/>
          </a:p>
          <a:p>
            <a:r>
              <a:rPr lang="en-US" sz="2000" dirty="0"/>
              <a:t>SCR24-002 - MODIFY CONSTITUTIONAL ELECTION DEADLINES: Constitutional referred measure that will appear on the 2024 General Election Ballot. Would allow our office to certify content 1 week earlier for general elections by requiring petition proponents to turn in petitions 1 week earlier.</a:t>
            </a:r>
            <a:endParaRPr lang="en-US" dirty="0"/>
          </a:p>
          <a:p>
            <a:endParaRPr lang="en-US" sz="2000" dirty="0"/>
          </a:p>
          <a:p>
            <a:endParaRPr lang="en-US" sz="2000" dirty="0"/>
          </a:p>
        </p:txBody>
      </p:sp>
    </p:spTree>
    <p:extLst>
      <p:ext uri="{BB962C8B-B14F-4D97-AF65-F5344CB8AC3E}">
        <p14:creationId xmlns:p14="http://schemas.microsoft.com/office/powerpoint/2010/main" val="2529386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C1-7EED-5694-A2E5-F3BBA181CBC8}"/>
              </a:ext>
            </a:extLst>
          </p:cNvPr>
          <p:cNvSpPr>
            <a:spLocks noGrp="1"/>
          </p:cNvSpPr>
          <p:nvPr>
            <p:ph type="title"/>
          </p:nvPr>
        </p:nvSpPr>
        <p:spPr>
          <a:xfrm>
            <a:off x="609600" y="2071520"/>
            <a:ext cx="10515600" cy="910002"/>
          </a:xfrm>
        </p:spPr>
        <p:txBody>
          <a:bodyPr>
            <a:normAutofit fontScale="90000"/>
          </a:bodyPr>
          <a:lstStyle/>
          <a:p>
            <a:r>
              <a:rPr lang="en-US" dirty="0">
                <a:solidFill>
                  <a:srgbClr val="FFFFFF"/>
                </a:solidFill>
              </a:rPr>
              <a:t>Comparison of County Election Costs 2024</a:t>
            </a:r>
            <a:br>
              <a:rPr lang="en-US" dirty="0">
                <a:solidFill>
                  <a:srgbClr val="FFFFFF"/>
                </a:solidFill>
              </a:rPr>
            </a:br>
            <a:endParaRPr lang="en-US" dirty="0"/>
          </a:p>
        </p:txBody>
      </p:sp>
      <p:graphicFrame>
        <p:nvGraphicFramePr>
          <p:cNvPr id="21" name="Content Placeholder 20">
            <a:extLst>
              <a:ext uri="{FF2B5EF4-FFF2-40B4-BE49-F238E27FC236}">
                <a16:creationId xmlns:a16="http://schemas.microsoft.com/office/drawing/2014/main" id="{5DD57B0A-9108-53E5-BDCB-F96589814D07}"/>
              </a:ext>
            </a:extLst>
          </p:cNvPr>
          <p:cNvGraphicFramePr>
            <a:graphicFrameLocks noGrp="1"/>
          </p:cNvGraphicFramePr>
          <p:nvPr>
            <p:ph idx="1"/>
            <p:extLst>
              <p:ext uri="{D42A27DB-BD31-4B8C-83A1-F6EECF244321}">
                <p14:modId xmlns:p14="http://schemas.microsoft.com/office/powerpoint/2010/main" val="1919534226"/>
              </p:ext>
            </p:extLst>
          </p:nvPr>
        </p:nvGraphicFramePr>
        <p:xfrm>
          <a:off x="609600" y="2981522"/>
          <a:ext cx="10972800" cy="2707564"/>
        </p:xfrm>
        <a:graphic>
          <a:graphicData uri="http://schemas.openxmlformats.org/drawingml/2006/table">
            <a:tbl>
              <a:tblPr firstRow="1" bandRow="1">
                <a:tableStyleId>{5940675A-B579-460E-94D1-54222C63F5DA}</a:tableStyleId>
              </a:tblPr>
              <a:tblGrid>
                <a:gridCol w="3545437">
                  <a:extLst>
                    <a:ext uri="{9D8B030D-6E8A-4147-A177-3AD203B41FA5}">
                      <a16:colId xmlns:a16="http://schemas.microsoft.com/office/drawing/2014/main" val="1441304314"/>
                    </a:ext>
                  </a:extLst>
                </a:gridCol>
                <a:gridCol w="3136655">
                  <a:extLst>
                    <a:ext uri="{9D8B030D-6E8A-4147-A177-3AD203B41FA5}">
                      <a16:colId xmlns:a16="http://schemas.microsoft.com/office/drawing/2014/main" val="3438288392"/>
                    </a:ext>
                  </a:extLst>
                </a:gridCol>
                <a:gridCol w="2145354">
                  <a:extLst>
                    <a:ext uri="{9D8B030D-6E8A-4147-A177-3AD203B41FA5}">
                      <a16:colId xmlns:a16="http://schemas.microsoft.com/office/drawing/2014/main" val="660570855"/>
                    </a:ext>
                  </a:extLst>
                </a:gridCol>
                <a:gridCol w="2145354">
                  <a:extLst>
                    <a:ext uri="{9D8B030D-6E8A-4147-A177-3AD203B41FA5}">
                      <a16:colId xmlns:a16="http://schemas.microsoft.com/office/drawing/2014/main" val="907386432"/>
                    </a:ext>
                  </a:extLst>
                </a:gridCol>
              </a:tblGrid>
              <a:tr h="1197528">
                <a:tc>
                  <a:txBody>
                    <a:bodyPr/>
                    <a:lstStyle/>
                    <a:p>
                      <a:pPr lvl="0" algn="ctr">
                        <a:buNone/>
                      </a:pPr>
                      <a:r>
                        <a:rPr lang="en-US" sz="2800" dirty="0">
                          <a:solidFill>
                            <a:srgbClr val="FFFFFF"/>
                          </a:solidFill>
                          <a:effectLst/>
                        </a:rPr>
                        <a:t>2020 Pres Primary Reimbursements</a:t>
                      </a:r>
                      <a:endParaRPr lang="en-US" sz="2800" dirty="0">
                        <a:solidFill>
                          <a:srgbClr val="FFFFFF"/>
                        </a:solidFill>
                      </a:endParaRPr>
                    </a:p>
                  </a:txBody>
                  <a:tcPr marL="0" marR="0" marT="0" marB="0" anchor="ctr"/>
                </a:tc>
                <a:tc>
                  <a:txBody>
                    <a:bodyPr/>
                    <a:lstStyle/>
                    <a:p>
                      <a:pPr algn="ctr"/>
                      <a:r>
                        <a:rPr lang="en-US" sz="2800" dirty="0">
                          <a:solidFill>
                            <a:srgbClr val="FFFFFF"/>
                          </a:solidFill>
                          <a:effectLst/>
                        </a:rPr>
                        <a:t>2024 Pres Primary  Reimbursements</a:t>
                      </a:r>
                    </a:p>
                  </a:txBody>
                  <a:tcPr marL="0" marR="0" marT="0" marB="0" anchor="ctr"/>
                </a:tc>
                <a:tc>
                  <a:txBody>
                    <a:bodyPr/>
                    <a:lstStyle/>
                    <a:p>
                      <a:pPr algn="ctr"/>
                      <a:r>
                        <a:rPr lang="en-US" sz="2800" dirty="0">
                          <a:solidFill>
                            <a:srgbClr val="FFFFFF"/>
                          </a:solidFill>
                          <a:effectLst/>
                        </a:rPr>
                        <a:t>2020 to 2024 Increase</a:t>
                      </a:r>
                      <a:br>
                        <a:rPr lang="en-US" sz="2800" dirty="0">
                          <a:solidFill>
                            <a:srgbClr val="FFFFFF"/>
                          </a:solidFill>
                          <a:effectLst/>
                        </a:rPr>
                      </a:br>
                      <a:r>
                        <a:rPr lang="en-US" sz="2800" dirty="0">
                          <a:solidFill>
                            <a:srgbClr val="FFFFFF"/>
                          </a:solidFill>
                          <a:effectLst/>
                        </a:rPr>
                        <a:t>$</a:t>
                      </a: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800" dirty="0">
                        <a:solidFill>
                          <a:srgbClr val="FFFFFF"/>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rgbClr val="FFFFFF"/>
                          </a:solidFill>
                          <a:effectLst/>
                        </a:rPr>
                        <a:t>2020 to 2024 Increase</a:t>
                      </a:r>
                      <a:br>
                        <a:rPr lang="en-US" sz="2800" dirty="0">
                          <a:solidFill>
                            <a:srgbClr val="FFFFFF"/>
                          </a:solidFill>
                          <a:effectLst/>
                        </a:rPr>
                      </a:br>
                      <a:r>
                        <a:rPr lang="en-US" sz="2800" dirty="0">
                          <a:solidFill>
                            <a:srgbClr val="FFFFFF"/>
                          </a:solidFill>
                          <a:effectLst/>
                        </a:rPr>
                        <a:t>%</a:t>
                      </a:r>
                    </a:p>
                    <a:p>
                      <a:pPr algn="ctr"/>
                      <a:endParaRPr lang="en-US" sz="2800" dirty="0">
                        <a:solidFill>
                          <a:srgbClr val="FFFFFF"/>
                        </a:solidFill>
                        <a:effectLst/>
                      </a:endParaRPr>
                    </a:p>
                  </a:txBody>
                  <a:tcPr marL="0" marR="0" marT="0" marB="0" anchor="ctr"/>
                </a:tc>
                <a:extLst>
                  <a:ext uri="{0D108BD9-81ED-4DB2-BD59-A6C34878D82A}">
                    <a16:rowId xmlns:a16="http://schemas.microsoft.com/office/drawing/2014/main" val="1069356518"/>
                  </a:ext>
                </a:extLst>
              </a:tr>
              <a:tr h="573964">
                <a:tc>
                  <a:txBody>
                    <a:bodyPr/>
                    <a:lstStyle/>
                    <a:p>
                      <a:pPr algn="ctr"/>
                      <a:r>
                        <a:rPr lang="en-US" sz="2800" dirty="0">
                          <a:solidFill>
                            <a:srgbClr val="FFFFFF"/>
                          </a:solidFill>
                          <a:effectLst/>
                        </a:rPr>
                        <a:t>$7,309,845</a:t>
                      </a:r>
                    </a:p>
                  </a:txBody>
                  <a:tcPr marL="0" marR="0" marT="0" marB="0" anchor="ctr"/>
                </a:tc>
                <a:tc>
                  <a:txBody>
                    <a:bodyPr/>
                    <a:lstStyle/>
                    <a:p>
                      <a:pPr algn="ctr"/>
                      <a:r>
                        <a:rPr lang="en-US" sz="2800" dirty="0">
                          <a:solidFill>
                            <a:srgbClr val="FFFFFF"/>
                          </a:solidFill>
                          <a:effectLst/>
                        </a:rPr>
                        <a:t>$10,494,037</a:t>
                      </a:r>
                    </a:p>
                  </a:txBody>
                  <a:tcPr marL="0" marR="0" marT="0" marB="0" anchor="ctr"/>
                </a:tc>
                <a:tc>
                  <a:txBody>
                    <a:bodyPr/>
                    <a:lstStyle/>
                    <a:p>
                      <a:pPr algn="ctr"/>
                      <a:r>
                        <a:rPr lang="en-US" sz="2800" dirty="0">
                          <a:solidFill>
                            <a:srgbClr val="FFFFFF"/>
                          </a:solidFill>
                          <a:effectLst/>
                        </a:rPr>
                        <a:t>$3,184,193</a:t>
                      </a:r>
                    </a:p>
                  </a:txBody>
                  <a:tcPr marL="0" marR="0" marT="0" marB="0" anchor="ctr"/>
                </a:tc>
                <a:tc>
                  <a:txBody>
                    <a:bodyPr/>
                    <a:lstStyle/>
                    <a:p>
                      <a:pPr algn="ctr"/>
                      <a:r>
                        <a:rPr lang="en-US" sz="2800" dirty="0">
                          <a:solidFill>
                            <a:srgbClr val="FFFFFF"/>
                          </a:solidFill>
                          <a:effectLst/>
                        </a:rPr>
                        <a:t>43.56%</a:t>
                      </a:r>
                    </a:p>
                  </a:txBody>
                  <a:tcPr marL="0" marR="0" marT="0" marB="0" anchor="ctr"/>
                </a:tc>
                <a:extLst>
                  <a:ext uri="{0D108BD9-81ED-4DB2-BD59-A6C34878D82A}">
                    <a16:rowId xmlns:a16="http://schemas.microsoft.com/office/drawing/2014/main" val="2423332858"/>
                  </a:ext>
                </a:extLst>
              </a:tr>
            </a:tbl>
          </a:graphicData>
        </a:graphic>
      </p:graphicFrame>
      <p:grpSp>
        <p:nvGrpSpPr>
          <p:cNvPr id="125" name="Group 124">
            <a:extLst>
              <a:ext uri="{FF2B5EF4-FFF2-40B4-BE49-F238E27FC236}">
                <a16:creationId xmlns:a16="http://schemas.microsoft.com/office/drawing/2014/main" id="{12B241C5-7E45-AD52-638D-31E8FD2BC1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 y="6737460"/>
            <a:ext cx="12192000" cy="123364"/>
            <a:chOff x="1" y="6737460"/>
            <a:chExt cx="12192000" cy="123364"/>
          </a:xfrm>
        </p:grpSpPr>
        <p:sp>
          <p:nvSpPr>
            <p:cNvPr id="126" name="Rectangle 125">
              <a:extLst>
                <a:ext uri="{FF2B5EF4-FFF2-40B4-BE49-F238E27FC236}">
                  <a16:creationId xmlns:a16="http://schemas.microsoft.com/office/drawing/2014/main" id="{49503B28-6749-2F02-0050-2CC7D03CF6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6034320" y="703141"/>
              <a:ext cx="123362" cy="12192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AC3DEE37-9CE7-622C-B750-66998EDC2E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40559" y="4909383"/>
              <a:ext cx="123362" cy="3779520"/>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83348416"/>
      </p:ext>
    </p:extLst>
  </p:cSld>
  <p:clrMapOvr>
    <a:masterClrMapping/>
  </p:clrMapOvr>
</p:sld>
</file>

<file path=ppt/theme/theme1.xml><?xml version="1.0" encoding="utf-8"?>
<a:theme xmlns:a="http://schemas.openxmlformats.org/drawingml/2006/main" name="1_Office Theme">
  <a:themeElements>
    <a:clrScheme name="COSOS">
      <a:dk1>
        <a:srgbClr val="002F6C"/>
      </a:dk1>
      <a:lt1>
        <a:srgbClr val="FFFFFF"/>
      </a:lt1>
      <a:dk2>
        <a:srgbClr val="BA0C2F"/>
      </a:dk2>
      <a:lt2>
        <a:srgbClr val="FFCD00"/>
      </a:lt2>
      <a:accent1>
        <a:srgbClr val="512A44"/>
      </a:accent1>
      <a:accent2>
        <a:srgbClr val="D45D00"/>
      </a:accent2>
      <a:accent3>
        <a:srgbClr val="205C40"/>
      </a:accent3>
      <a:accent4>
        <a:srgbClr val="009CDE"/>
      </a:accent4>
      <a:accent5>
        <a:srgbClr val="83786F"/>
      </a:accent5>
      <a:accent6>
        <a:srgbClr val="CBC4BC"/>
      </a:accent6>
      <a:hlink>
        <a:srgbClr val="0563C1"/>
      </a:hlink>
      <a:folHlink>
        <a:srgbClr val="954F72"/>
      </a:folHlink>
    </a:clrScheme>
    <a:fontScheme name="COSOS">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649ba8c8-740e-42ea-850c-ca46ca456214" xsi:nil="true"/>
    <Content_x0020_Location xmlns="649ba8c8-740e-42ea-850c-ca46ca456214" xsi:nil="true"/>
    <i89bf99be0734afaad0f11e7f7340caa xmlns="d444297a-d47d-4bb2-8522-07033b2dc30f">
      <Terms xmlns="http://schemas.microsoft.com/office/infopath/2007/PartnerControls"/>
    </i89bf99be0734afaad0f11e7f7340caa>
    <TaxCatchAll xmlns="d444297a-d47d-4bb2-8522-07033b2dc30f" xsi:nil="true"/>
    <b202013f7921451cb1f7feee3c42e03e xmlns="d444297a-d47d-4bb2-8522-07033b2dc30f">
      <Terms xmlns="http://schemas.microsoft.com/office/infopath/2007/PartnerControls"/>
    </b202013f7921451cb1f7feee3c42e03e>
    <date xmlns="649ba8c8-740e-42ea-850c-ca46ca45621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CDOS Document" ma:contentTypeID="0x010100D2B7E3FF762C5B4A8AA557D8C901653D0036902C0C7FB5EF4EADA8368E016D523D" ma:contentTypeVersion="20" ma:contentTypeDescription="Use this content type for CDOS document (Document_CDOS)" ma:contentTypeScope="" ma:versionID="f2df9195b0b1870af2688a191fbe00dc">
  <xsd:schema xmlns:xsd="http://www.w3.org/2001/XMLSchema" xmlns:xs="http://www.w3.org/2001/XMLSchema" xmlns:p="http://schemas.microsoft.com/office/2006/metadata/properties" xmlns:ns2="d444297a-d47d-4bb2-8522-07033b2dc30f" xmlns:ns3="649ba8c8-740e-42ea-850c-ca46ca456214" targetNamespace="http://schemas.microsoft.com/office/2006/metadata/properties" ma:root="true" ma:fieldsID="aaaabe916c33f025b5b94a537633885c" ns2:_="" ns3:_="">
    <xsd:import namespace="d444297a-d47d-4bb2-8522-07033b2dc30f"/>
    <xsd:import namespace="649ba8c8-740e-42ea-850c-ca46ca456214"/>
    <xsd:element name="properties">
      <xsd:complexType>
        <xsd:sequence>
          <xsd:element name="documentManagement">
            <xsd:complexType>
              <xsd:all>
                <xsd:element ref="ns2:i89bf99be0734afaad0f11e7f7340caa" minOccurs="0"/>
                <xsd:element ref="ns2:b202013f7921451cb1f7feee3c42e03e" minOccurs="0"/>
                <xsd:element ref="ns2:TaxCatchAll" minOccurs="0"/>
                <xsd:element ref="ns2:TaxCatchAllLabel" minOccurs="0"/>
                <xsd:element ref="ns3:Category" minOccurs="0"/>
                <xsd:element ref="ns3:Content_x0020_Location"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date"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44297a-d47d-4bb2-8522-07033b2dc30f" elementFormDefault="qualified">
    <xsd:import namespace="http://schemas.microsoft.com/office/2006/documentManagement/types"/>
    <xsd:import namespace="http://schemas.microsoft.com/office/infopath/2007/PartnerControls"/>
    <xsd:element name="i89bf99be0734afaad0f11e7f7340caa" ma:index="8" nillable="true" ma:taxonomy="true" ma:internalName="i89bf99be0734afaad0f11e7f7340caa" ma:taxonomyFieldName="Type_x0020_of_x0020_Document" ma:displayName="Type of Document" ma:readOnly="false" ma:fieldId="{289bf99b-e073-4afa-ad0f-11e7f7340caa}" ma:sspId="8c720d17-7577-462f-b385-95738aee4da1" ma:termSetId="f190b1d9-64e7-4d5f-b0f5-d94771f97680" ma:anchorId="00000000-0000-0000-0000-000000000000" ma:open="false" ma:isKeyword="false">
      <xsd:complexType>
        <xsd:sequence>
          <xsd:element ref="pc:Terms" minOccurs="0" maxOccurs="1"/>
        </xsd:sequence>
      </xsd:complexType>
    </xsd:element>
    <xsd:element name="b202013f7921451cb1f7feee3c42e03e" ma:index="9" nillable="true" ma:taxonomy="true" ma:internalName="b202013f7921451cb1f7feee3c42e03e" ma:taxonomyFieldName="Division" ma:displayName="Division" ma:readOnly="false" ma:fieldId="{b202013f-7921-451c-b1f7-feee3c42e03e}" ma:sspId="8c720d17-7577-462f-b385-95738aee4da1" ma:termSetId="5fccc6ff-cb7d-416d-b84b-a68a565946a9"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799e2644-3a6f-4614-be8e-b7f6761c97ce}" ma:internalName="TaxCatchAll" ma:readOnly="false" ma:showField="CatchAllData" ma:web="d444297a-d47d-4bb2-8522-07033b2dc30f">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799e2644-3a6f-4614-be8e-b7f6761c97ce}" ma:internalName="TaxCatchAllLabel" ma:readOnly="true" ma:showField="CatchAllDataLabel" ma:web="d444297a-d47d-4bb2-8522-07033b2dc30f">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49ba8c8-740e-42ea-850c-ca46ca456214" elementFormDefault="qualified">
    <xsd:import namespace="http://schemas.microsoft.com/office/2006/documentManagement/types"/>
    <xsd:import namespace="http://schemas.microsoft.com/office/infopath/2007/PartnerControls"/>
    <xsd:element name="Category" ma:index="14" nillable="true" ma:displayName="Category" ma:format="Dropdown" ma:internalName="Category" ma:readOnly="false">
      <xsd:simpleType>
        <xsd:restriction base="dms:Choice">
          <xsd:enumeration value="General"/>
          <xsd:enumeration value="Email"/>
          <xsd:enumeration value="Phone/Voicemail"/>
          <xsd:enumeration value="Web"/>
        </xsd:restriction>
      </xsd:simpleType>
    </xsd:element>
    <xsd:element name="Content_x0020_Location" ma:index="15" nillable="true" ma:displayName="Content Location" ma:format="Dropdown" ma:internalName="Content_x0020_Location" ma:readOnly="false">
      <xsd:simpleType>
        <xsd:restriction base="dms:Choice">
          <xsd:enumeration value="Benefits"/>
          <xsd:enumeration value="Emergency Information"/>
          <xsd:enumeration value="IT Services Desk"/>
        </xsd:restriction>
      </xsd:simpleType>
    </xsd:element>
    <xsd:element name="MediaServiceMetadata" ma:index="16" nillable="true" ma:displayName="MediaServiceMetadata" ma:hidden="true" ma:internalName="MediaServiceMetadata" ma:readOnly="true">
      <xsd:simpleType>
        <xsd:restriction base="dms:Note"/>
      </xsd:simpleType>
    </xsd:element>
    <xsd:element name="MediaServiceFastMetadata" ma:index="17" nillable="true" ma:displayName="MediaServiceFastMetadata" ma:hidden="true" ma:internalName="MediaServiceFastMetadata" ma:readOnly="true">
      <xsd:simpleType>
        <xsd:restriction base="dms:Note"/>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 ma:index="22" nillable="true" ma:displayName="date" ma:format="DateOnly" ma:internalName="date">
      <xsd:simpleType>
        <xsd:restriction base="dms:DateTim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5B96DD-3C6A-46E5-AB23-B3EEF50DC5AF}">
  <ds:schemaRefs>
    <ds:schemaRef ds:uri="649ba8c8-740e-42ea-850c-ca46ca456214"/>
    <ds:schemaRef ds:uri="d444297a-d47d-4bb2-8522-07033b2dc30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EF4759F-61B4-40AF-9481-0BE89DC8BCF0}">
  <ds:schemaRefs>
    <ds:schemaRef ds:uri="649ba8c8-740e-42ea-850c-ca46ca456214"/>
    <ds:schemaRef ds:uri="d444297a-d47d-4bb2-8522-07033b2dc30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B798184-6BA1-44E2-9F5E-08D76CCD43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TotalTime>
  <Words>921</Words>
  <Application>Microsoft Office PowerPoint</Application>
  <PresentationFormat>Widescreen</PresentationFormat>
  <Paragraphs>72</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Arial Narrow</vt:lpstr>
      <vt:lpstr>Calibri</vt:lpstr>
      <vt:lpstr>Courier New</vt:lpstr>
      <vt:lpstr>1_Office Theme</vt:lpstr>
      <vt:lpstr>2024 Legislative Review  </vt:lpstr>
      <vt:lpstr>Session Fast Facts:</vt:lpstr>
      <vt:lpstr>Modifications to Laws Regarding Elections (SB24-210) Sponsored by: Senators Fenberg and B. Pelton, Representative Sirota  </vt:lpstr>
      <vt:lpstr>Voting for Confined Eligible Electors (SB24-72) Sponsored by: Senator Gonzales, Representatives Brown and Rutinel</vt:lpstr>
      <vt:lpstr>Candidate Election Deepfake Disclosures (HB24-1147) Sponsored by: Representatives Joseph and Titone, Senators Buckner and Hansen</vt:lpstr>
      <vt:lpstr>False Slates of Electors (HB24-1150) Sponsored by: Representatives Garcia and Parenti, Senator Hinrichsen</vt:lpstr>
      <vt:lpstr>SOS Review of Municipal Campaign Finance Complaints (HB24-1283) Sponsored by: Representatives Willford and Marvin, Senator Mullica</vt:lpstr>
      <vt:lpstr>Other Changes</vt:lpstr>
      <vt:lpstr>Comparison of County Election Costs 2024 </vt:lpstr>
    </vt:vector>
  </TitlesOfParts>
  <Company>CDOS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Sunny</dc:creator>
  <cp:lastModifiedBy>Cheryl Hammack</cp:lastModifiedBy>
  <cp:revision>75</cp:revision>
  <dcterms:created xsi:type="dcterms:W3CDTF">2018-07-19T18:09:46Z</dcterms:created>
  <dcterms:modified xsi:type="dcterms:W3CDTF">2024-09-12T16:45:16Z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176b7e50-4242-4a37-98e7-eea5006b3487</vt:lpwstr>
  </property>
  <property fmtid="{D5CDD505-2E9C-101B-9397-08002B2CF9AE}" pid="3" name="ContentTypeId">
    <vt:lpwstr>0x010100D2B7E3FF762C5B4A8AA557D8C901653D0036902C0C7FB5EF4EADA8368E016D523D</vt:lpwstr>
  </property>
  <property fmtid="{D5CDD505-2E9C-101B-9397-08002B2CF9AE}" pid="4" name="Division">
    <vt:lpwstr/>
  </property>
  <property fmtid="{D5CDD505-2E9C-101B-9397-08002B2CF9AE}" pid="5" name="Type of Document">
    <vt:lpwstr/>
  </property>
  <property fmtid="{D5CDD505-2E9C-101B-9397-08002B2CF9AE}" pid="6" name="MSIP_Label_59e4beaa-c4ba-4ea9-a1f4-4e52626a3d73_Enabled">
    <vt:lpwstr>true</vt:lpwstr>
  </property>
  <property fmtid="{D5CDD505-2E9C-101B-9397-08002B2CF9AE}" pid="7" name="MSIP_Label_59e4beaa-c4ba-4ea9-a1f4-4e52626a3d73_SetDate">
    <vt:lpwstr>2023-12-12T21:07:49Z</vt:lpwstr>
  </property>
  <property fmtid="{D5CDD505-2E9C-101B-9397-08002B2CF9AE}" pid="8" name="MSIP_Label_59e4beaa-c4ba-4ea9-a1f4-4e52626a3d73_Method">
    <vt:lpwstr>Standard</vt:lpwstr>
  </property>
  <property fmtid="{D5CDD505-2E9C-101B-9397-08002B2CF9AE}" pid="9" name="MSIP_Label_59e4beaa-c4ba-4ea9-a1f4-4e52626a3d73_Name">
    <vt:lpwstr>defa4170-0d19-0005-0004-bc88714345d2</vt:lpwstr>
  </property>
  <property fmtid="{D5CDD505-2E9C-101B-9397-08002B2CF9AE}" pid="10" name="MSIP_Label_59e4beaa-c4ba-4ea9-a1f4-4e52626a3d73_SiteId">
    <vt:lpwstr>58e69e55-1d13-4102-aac7-ea2947430191</vt:lpwstr>
  </property>
  <property fmtid="{D5CDD505-2E9C-101B-9397-08002B2CF9AE}" pid="11" name="MSIP_Label_59e4beaa-c4ba-4ea9-a1f4-4e52626a3d73_ActionId">
    <vt:lpwstr>1a343e34-6bf5-4871-8688-481fdf0ae6e7</vt:lpwstr>
  </property>
  <property fmtid="{D5CDD505-2E9C-101B-9397-08002B2CF9AE}" pid="12" name="MSIP_Label_59e4beaa-c4ba-4ea9-a1f4-4e52626a3d73_ContentBits">
    <vt:lpwstr>0</vt:lpwstr>
  </property>
</Properties>
</file>