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4"/>
  </p:handoutMasterIdLst>
  <p:sldIdLst>
    <p:sldId id="256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70" r:id="rId14"/>
    <p:sldId id="271" r:id="rId15"/>
    <p:sldId id="258" r:id="rId16"/>
    <p:sldId id="259" r:id="rId17"/>
    <p:sldId id="275" r:id="rId18"/>
    <p:sldId id="264" r:id="rId19"/>
    <p:sldId id="273" r:id="rId20"/>
    <p:sldId id="274" r:id="rId21"/>
    <p:sldId id="269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56"/>
    </p:cViewPr>
  </p:sorterViewPr>
  <p:notesViewPr>
    <p:cSldViewPr snapToGrid="0">
      <p:cViewPr varScale="1">
        <p:scale>
          <a:sx n="86" d="100"/>
          <a:sy n="86" d="100"/>
        </p:scale>
        <p:origin x="29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41633-117D-4D38-920F-EB231DA4414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D2CB1-7E87-428C-A97F-8904C1E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3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54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1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11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0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30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17365"/>
            <a:ext cx="5181600" cy="3559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17365"/>
            <a:ext cx="5181600" cy="3559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40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68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53968"/>
            <a:ext cx="3932237" cy="100353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53968"/>
            <a:ext cx="6172200" cy="4007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60646"/>
            <a:ext cx="3932237" cy="3008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04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568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56825"/>
            <a:ext cx="6172200" cy="420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57026"/>
            <a:ext cx="3932237" cy="26119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81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27976"/>
            <a:ext cx="10515600" cy="91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17364"/>
            <a:ext cx="10515600" cy="395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48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462"/>
            <a:ext cx="4270080" cy="9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3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of 2023 RLA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Colorado’s Gold Standard Risk Limiting Audit</a:t>
            </a:r>
          </a:p>
          <a:p>
            <a:endParaRPr lang="en-US" dirty="0"/>
          </a:p>
          <a:p>
            <a:r>
              <a:rPr lang="en-US" dirty="0"/>
              <a:t>Christopher P. Beall</a:t>
            </a:r>
          </a:p>
          <a:p>
            <a:r>
              <a:rPr lang="en-US" dirty="0"/>
              <a:t>Deputy Secretary of State</a:t>
            </a:r>
          </a:p>
        </p:txBody>
      </p:sp>
    </p:spTree>
    <p:extLst>
      <p:ext uri="{BB962C8B-B14F-4D97-AF65-F5344CB8AC3E}">
        <p14:creationId xmlns:p14="http://schemas.microsoft.com/office/powerpoint/2010/main" val="17694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F008A8-0034-0CC8-8C2A-5F2082942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56807"/>
              </p:ext>
            </p:extLst>
          </p:nvPr>
        </p:nvGraphicFramePr>
        <p:xfrm>
          <a:off x="1555530" y="1418898"/>
          <a:ext cx="8807670" cy="5335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830">
                  <a:extLst>
                    <a:ext uri="{9D8B030D-6E8A-4147-A177-3AD203B41FA5}">
                      <a16:colId xmlns:a16="http://schemas.microsoft.com/office/drawing/2014/main" val="2044804683"/>
                    </a:ext>
                  </a:extLst>
                </a:gridCol>
                <a:gridCol w="3189805">
                  <a:extLst>
                    <a:ext uri="{9D8B030D-6E8A-4147-A177-3AD203B41FA5}">
                      <a16:colId xmlns:a16="http://schemas.microsoft.com/office/drawing/2014/main" val="250690977"/>
                    </a:ext>
                  </a:extLst>
                </a:gridCol>
                <a:gridCol w="380871">
                  <a:extLst>
                    <a:ext uri="{9D8B030D-6E8A-4147-A177-3AD203B41FA5}">
                      <a16:colId xmlns:a16="http://schemas.microsoft.com/office/drawing/2014/main" val="4119234376"/>
                    </a:ext>
                  </a:extLst>
                </a:gridCol>
                <a:gridCol w="495134">
                  <a:extLst>
                    <a:ext uri="{9D8B030D-6E8A-4147-A177-3AD203B41FA5}">
                      <a16:colId xmlns:a16="http://schemas.microsoft.com/office/drawing/2014/main" val="4207321882"/>
                    </a:ext>
                  </a:extLst>
                </a:gridCol>
                <a:gridCol w="495134">
                  <a:extLst>
                    <a:ext uri="{9D8B030D-6E8A-4147-A177-3AD203B41FA5}">
                      <a16:colId xmlns:a16="http://schemas.microsoft.com/office/drawing/2014/main" val="260462757"/>
                    </a:ext>
                  </a:extLst>
                </a:gridCol>
                <a:gridCol w="495134">
                  <a:extLst>
                    <a:ext uri="{9D8B030D-6E8A-4147-A177-3AD203B41FA5}">
                      <a16:colId xmlns:a16="http://schemas.microsoft.com/office/drawing/2014/main" val="735136099"/>
                    </a:ext>
                  </a:extLst>
                </a:gridCol>
                <a:gridCol w="495134">
                  <a:extLst>
                    <a:ext uri="{9D8B030D-6E8A-4147-A177-3AD203B41FA5}">
                      <a16:colId xmlns:a16="http://schemas.microsoft.com/office/drawing/2014/main" val="3991400372"/>
                    </a:ext>
                  </a:extLst>
                </a:gridCol>
                <a:gridCol w="380871">
                  <a:extLst>
                    <a:ext uri="{9D8B030D-6E8A-4147-A177-3AD203B41FA5}">
                      <a16:colId xmlns:a16="http://schemas.microsoft.com/office/drawing/2014/main" val="2829736627"/>
                    </a:ext>
                  </a:extLst>
                </a:gridCol>
                <a:gridCol w="542744">
                  <a:extLst>
                    <a:ext uri="{9D8B030D-6E8A-4147-A177-3AD203B41FA5}">
                      <a16:colId xmlns:a16="http://schemas.microsoft.com/office/drawing/2014/main" val="3180625699"/>
                    </a:ext>
                  </a:extLst>
                </a:gridCol>
                <a:gridCol w="571309">
                  <a:extLst>
                    <a:ext uri="{9D8B030D-6E8A-4147-A177-3AD203B41FA5}">
                      <a16:colId xmlns:a16="http://schemas.microsoft.com/office/drawing/2014/main" val="152089875"/>
                    </a:ext>
                  </a:extLst>
                </a:gridCol>
                <a:gridCol w="1180704">
                  <a:extLst>
                    <a:ext uri="{9D8B030D-6E8A-4147-A177-3AD203B41FA5}">
                      <a16:colId xmlns:a16="http://schemas.microsoft.com/office/drawing/2014/main" val="2725690976"/>
                    </a:ext>
                  </a:extLst>
                </a:gridCol>
              </a:tblGrid>
              <a:tr h="493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County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Contest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Vote For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Lowest Winner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Highest Loser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Contest Margin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Diluted Margin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Risk Limit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Estimated # of CVRs to audit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# of CVRs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Remarks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312194158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Colorado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Proposition HH (STATUTORY)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856,182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566,663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289,519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20.08%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1,441,848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Audited in all 63 counties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091058007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Adams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City of Thornton Mayor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13,396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11,327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2.63%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277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25,916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306044033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Alamosa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Proposition II (STATUTORY)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1,447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794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20.97%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3,787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416496552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Arapahoe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Cherry Creek School District No. 5 Director - District 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31,111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18,730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12,381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11.31%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57,781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7769153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Archuleta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Archuleta County School District 50 JT Board of Directors - District 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2,664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26.39%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4,975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411381084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Baca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Proposition II (STATUTORY)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757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19.59%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1,281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117497871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City of Las Animas Mayor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7.08%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103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200347880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Boulder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City of Boulder Ballot Question 302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16,633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10,156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6,477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6.96%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105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27,507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954824612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Broomfield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Adams 12 Five Star School District Director - District 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7,148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4,692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2,456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9.30%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14,197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769327375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Chaffee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Northern Chaffee County Library District Ballot Issue 6A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2,519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1,743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8.19%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4,325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66236971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Cheyenne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Proposition II (STATUTORY)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457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45.01%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495656568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Clear Creek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Clear Creek School District RE-1 Director - District 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1,596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1,136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13.94%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3,300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602601283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Conejos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Proposition II (STATUTORY)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1,122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17.48%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2,060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98425137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Costilla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Costilla County Ballot Issue 1A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34.09%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1,194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641888505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Crowley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Crowley County School District RE1-J Board of Directors - 2 Year Term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10.68%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1,051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31552552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Custer County School District C-1 Board of Directors - At Large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1,031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9.58%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2,461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869807118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Delta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Delta County School District 50J Board of Education Director- District 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5,387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4,220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1,167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10.42%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11,199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655941930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Denver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Denver Public Schools Director - District 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14,285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11,448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2,837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2.41%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303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29,130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268853752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Dolores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Rico Fire Protection District Ballot Issue 6A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8.43%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53785308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Douglas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Town of Parker Ballot Question 2B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9,433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5,937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3,496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2.59%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281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17,081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216311513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Eagle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Eagle County Ballot Issue 1A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5,929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3,659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24.18%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8,333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67731491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El Paso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City of Colorado Springs Ballot Issue 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53,811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49,227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4,584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2.97%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245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109,279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4215338632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Elbert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Elizabeth School District C-1 Director - 4 Year Term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1,731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2,603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25.03%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7,242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840611232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Fremont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Cañon City School District RE-1 Ballot Issue 4A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5,846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3,679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2,167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14.51%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9,852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147883527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Garfield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Garfield School District RE-2 Board of Directors - District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2,346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1,030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8.37%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4,564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95010463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Gilpin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Gilpin County Ballot Issue 1A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1,618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27.48%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2,558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525496910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Grand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Grand County Ballot Issue 1A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3,943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1,491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2,452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44.07%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5,564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536577729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Gunnison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City of Gunnison Ballot Issue 2B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12.57%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1,897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120854673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Hinsdale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Proposition II (STATUTORY)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23.43%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Single county audit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153971094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Huerfano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City of Walsenburg City Clerk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7.85%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1,027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859261265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Jackson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Jackson County Ballot Issue 1B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23.82%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340514801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Jefferson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City of Lakewood Mayor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21,038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12,636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8,402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4.07%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179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49,523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421764922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Kiowa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Proposition II (STATUTORY)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41.71%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Single county audit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65921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50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A89F36-A70E-A8B2-59E9-5C2C92C1C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02562"/>
              </p:ext>
            </p:extLst>
          </p:nvPr>
        </p:nvGraphicFramePr>
        <p:xfrm>
          <a:off x="907022" y="1513491"/>
          <a:ext cx="10377956" cy="5136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384">
                  <a:extLst>
                    <a:ext uri="{9D8B030D-6E8A-4147-A177-3AD203B41FA5}">
                      <a16:colId xmlns:a16="http://schemas.microsoft.com/office/drawing/2014/main" val="2079650037"/>
                    </a:ext>
                  </a:extLst>
                </a:gridCol>
                <a:gridCol w="3758504">
                  <a:extLst>
                    <a:ext uri="{9D8B030D-6E8A-4147-A177-3AD203B41FA5}">
                      <a16:colId xmlns:a16="http://schemas.microsoft.com/office/drawing/2014/main" val="1111364846"/>
                    </a:ext>
                  </a:extLst>
                </a:gridCol>
                <a:gridCol w="448776">
                  <a:extLst>
                    <a:ext uri="{9D8B030D-6E8A-4147-A177-3AD203B41FA5}">
                      <a16:colId xmlns:a16="http://schemas.microsoft.com/office/drawing/2014/main" val="1587245210"/>
                    </a:ext>
                  </a:extLst>
                </a:gridCol>
                <a:gridCol w="583409">
                  <a:extLst>
                    <a:ext uri="{9D8B030D-6E8A-4147-A177-3AD203B41FA5}">
                      <a16:colId xmlns:a16="http://schemas.microsoft.com/office/drawing/2014/main" val="543501224"/>
                    </a:ext>
                  </a:extLst>
                </a:gridCol>
                <a:gridCol w="583409">
                  <a:extLst>
                    <a:ext uri="{9D8B030D-6E8A-4147-A177-3AD203B41FA5}">
                      <a16:colId xmlns:a16="http://schemas.microsoft.com/office/drawing/2014/main" val="4004024853"/>
                    </a:ext>
                  </a:extLst>
                </a:gridCol>
                <a:gridCol w="583409">
                  <a:extLst>
                    <a:ext uri="{9D8B030D-6E8A-4147-A177-3AD203B41FA5}">
                      <a16:colId xmlns:a16="http://schemas.microsoft.com/office/drawing/2014/main" val="794867127"/>
                    </a:ext>
                  </a:extLst>
                </a:gridCol>
                <a:gridCol w="583409">
                  <a:extLst>
                    <a:ext uri="{9D8B030D-6E8A-4147-A177-3AD203B41FA5}">
                      <a16:colId xmlns:a16="http://schemas.microsoft.com/office/drawing/2014/main" val="3681726339"/>
                    </a:ext>
                  </a:extLst>
                </a:gridCol>
                <a:gridCol w="448776">
                  <a:extLst>
                    <a:ext uri="{9D8B030D-6E8A-4147-A177-3AD203B41FA5}">
                      <a16:colId xmlns:a16="http://schemas.microsoft.com/office/drawing/2014/main" val="1593084117"/>
                    </a:ext>
                  </a:extLst>
                </a:gridCol>
                <a:gridCol w="639507">
                  <a:extLst>
                    <a:ext uri="{9D8B030D-6E8A-4147-A177-3AD203B41FA5}">
                      <a16:colId xmlns:a16="http://schemas.microsoft.com/office/drawing/2014/main" val="2329775002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2003813485"/>
                    </a:ext>
                  </a:extLst>
                </a:gridCol>
                <a:gridCol w="1391208">
                  <a:extLst>
                    <a:ext uri="{9D8B030D-6E8A-4147-A177-3AD203B41FA5}">
                      <a16:colId xmlns:a16="http://schemas.microsoft.com/office/drawing/2014/main" val="3212087345"/>
                    </a:ext>
                  </a:extLst>
                </a:gridCol>
              </a:tblGrid>
              <a:tr h="158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County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Contest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Vote For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Lowest Winner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Highest Loser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Contest Margin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Diluted Margin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Risk Limit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Estimated # of CVRs to audit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# of CVRs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Remarks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553542955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Kit Carson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Burlington School District RE-6J Ballot Issue 5C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4046894308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 Plata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Upper Pine River Fire Protection District Ballot Issue 7A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484543527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Lake County School District R-1 Ballot Issue 4A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21.25%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970695727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Larimer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Poudre School District R-1 Director - District 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24,313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21,276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3,037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241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55,476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48197976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Las Animas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10.81%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5,033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319526177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Lincoln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28.63%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321481049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Logan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Sterling Mayor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175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3,062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340067498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Grand Junction Ballot Question 2A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8,507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5.46%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134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20,940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328048349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Mineral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Creede School District Board 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15.10%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90915708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Moffat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Moffat County Ballot Question 1A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19.26%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722022603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Montezuma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Montezuma-Cortez School District RE-1 Director - District 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6.74%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108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4,939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3447982617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Montrose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Proposition II (STATUTORY)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7,798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6,836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6.48%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112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14,849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891812862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Morgan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7,214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442753072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Otero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La Junta Referred Ballot Issue 2A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8.56%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779666654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Ouray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Town of Ridgway Ballot Issue 2A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6.29%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116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492788521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Park County Ballot Issue 1A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3,842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2,805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14.92%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6,689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031151892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Phillips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Holyoke School District RE-1J Board of Directors - 2 Year Term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114495005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Pitkin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Town of Snowmass Village Ballot Question 2A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6.66%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109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566487010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Prowers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Lamar Mayor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164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3469304706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Pueblo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Pueblo Ballot Question 2A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12,421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5.08%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143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27,647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971116384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Rio Blanco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520831652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Rio Grande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660468268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Routt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Steamboat Springs Ballot Question 2I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139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5,123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012417490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Saguache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23.08%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368132700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San Miguel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Telluride School District R-1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12.89%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820738810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Sedgwick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13.51%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946168285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Summit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Summit School District RE-1 Board of Directors - At Large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4,790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3,290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15.32%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9,745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486489560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Woodland Park School District RE-2 Board of Directors - District 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4,683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346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9,543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031822564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Washington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Proposition II (STATUTORY)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38.87%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Single county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383190645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Greeley Councilmember - At Large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8,378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4,982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142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17,589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1712794602"/>
                  </a:ext>
                </a:extLst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Yuma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Wray School District RD-2 Board of Education Directors - 4 Year Term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6.91%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105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1" marR="5311" marT="5311" marB="0" anchor="b"/>
                </a:tc>
                <a:extLst>
                  <a:ext uri="{0D108BD9-81ED-4DB2-BD59-A6C34878D82A}">
                    <a16:rowId xmlns:a16="http://schemas.microsoft.com/office/drawing/2014/main" val="2684983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5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4251F-D66F-896A-EB5A-A0895690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26" y="1356217"/>
            <a:ext cx="8407747" cy="54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CB603-6AD4-B2F6-D515-4F8641CF1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"/>
          <a:stretch/>
        </p:blipFill>
        <p:spPr>
          <a:xfrm>
            <a:off x="2737662" y="1394966"/>
            <a:ext cx="7046418" cy="54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0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CD09-82FA-C586-D543-F4185F7B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Ballots Pulled: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BD81-EDF8-1E49-5386-E9CB07DB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7365"/>
            <a:ext cx="10515600" cy="2712660"/>
          </a:xfrm>
        </p:spPr>
        <p:txBody>
          <a:bodyPr/>
          <a:lstStyle/>
          <a:p>
            <a:r>
              <a:rPr lang="en-US" dirty="0"/>
              <a:t>36 ballots across the state for state-race audit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5,694 ballots across each of the 63 counties for local-race audit</a:t>
            </a:r>
          </a:p>
        </p:txBody>
      </p:sp>
    </p:spTree>
    <p:extLst>
      <p:ext uri="{BB962C8B-B14F-4D97-AF65-F5344CB8AC3E}">
        <p14:creationId xmlns:p14="http://schemas.microsoft.com/office/powerpoint/2010/main" val="342552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E85E7-8641-BCF7-B100-52788CAB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3" y="1609001"/>
            <a:ext cx="6206296" cy="2590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CA4302-870E-3413-28AC-1D53F249D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335" y="3871911"/>
            <a:ext cx="5621427" cy="275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64F31-52DB-2D12-3A7B-615768CAD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282" y="1862907"/>
            <a:ext cx="5879718" cy="31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7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D464-B2CA-B160-2CFE-98D2649F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RLA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CA858-DA3B-E89B-5DF7-4D67EDBB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1" y="2528306"/>
            <a:ext cx="5110937" cy="322709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1FDD2-6937-6C6E-4926-7A78BBFF2B8B}"/>
              </a:ext>
            </a:extLst>
          </p:cNvPr>
          <p:cNvSpPr/>
          <p:nvPr/>
        </p:nvSpPr>
        <p:spPr>
          <a:xfrm>
            <a:off x="347186" y="5044963"/>
            <a:ext cx="5269926" cy="348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66093-2153-EAF2-047D-8A66D4D8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22" y="2528306"/>
            <a:ext cx="6160012" cy="32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1412-7616-48D4-8CDA-25F381EA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RLA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8D5A7-469A-BE3D-DB09-DA5630B0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75" y="2437978"/>
            <a:ext cx="10125494" cy="37841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25CEA18-A100-BEE5-E6C1-4AF7C573A7EA}"/>
              </a:ext>
            </a:extLst>
          </p:cNvPr>
          <p:cNvSpPr/>
          <p:nvPr/>
        </p:nvSpPr>
        <p:spPr>
          <a:xfrm>
            <a:off x="9459310" y="5312122"/>
            <a:ext cx="525518" cy="247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3561-45B5-89FC-64F7-B85D48CA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RLA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52D08B-0187-67C6-234A-27D0C49DA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99"/>
          <a:stretch/>
        </p:blipFill>
        <p:spPr>
          <a:xfrm>
            <a:off x="235569" y="3442996"/>
            <a:ext cx="11720861" cy="31110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1BF1E3-0FDF-CD3F-D4EF-0A5E171C93F3}"/>
              </a:ext>
            </a:extLst>
          </p:cNvPr>
          <p:cNvSpPr txBox="1"/>
          <p:nvPr/>
        </p:nvSpPr>
        <p:spPr>
          <a:xfrm>
            <a:off x="1040524" y="2437978"/>
            <a:ext cx="505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discrepancies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 outcomes overturned</a:t>
            </a:r>
          </a:p>
        </p:txBody>
      </p:sp>
    </p:spTree>
    <p:extLst>
      <p:ext uri="{BB962C8B-B14F-4D97-AF65-F5344CB8AC3E}">
        <p14:creationId xmlns:p14="http://schemas.microsoft.com/office/powerpoint/2010/main" val="250700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224C-85A2-491E-1B5F-723CADD8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9300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70F5-6826-B8BC-A6B5-DF3B8529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the RLA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D283-A3C3-89B3-17F1-F85D30B7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386" y="2617364"/>
            <a:ext cx="9945414" cy="39512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2009 – Colorado becomes the first state to enact legislation calling for the use of risk-limiting audits.  (C.R.S. § 1-7-515.)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2017 – Secretary Williams adopts first set of rules for the RLA.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2017 – First statewide RLA conducted in counties that use ballot tabulation machines.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2023 – The eleventh RLA is conducted following the 2023 Coordinated Election.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2D2FC6-3091-6593-83B2-26D19E51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34" y="2521132"/>
            <a:ext cx="6104266" cy="4148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9DA31-9728-CDEC-A384-2699C0F2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00" y="1149532"/>
            <a:ext cx="7780598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EABD0-47A7-9BFD-5598-A7D389AC4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2023 Risk Limiting Audit</a:t>
            </a:r>
          </a:p>
        </p:txBody>
      </p:sp>
    </p:spTree>
    <p:extLst>
      <p:ext uri="{BB962C8B-B14F-4D97-AF65-F5344CB8AC3E}">
        <p14:creationId xmlns:p14="http://schemas.microsoft.com/office/powerpoint/2010/main" val="264773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28334-1025-3891-2B60-4E1A241B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13" y="1492470"/>
            <a:ext cx="11046373" cy="52761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Oct. 6, 2023 </a:t>
            </a:r>
            <a:r>
              <a:rPr lang="en-US" sz="1900" dirty="0"/>
              <a:t>(32 days before election day)</a:t>
            </a:r>
            <a:r>
              <a:rPr lang="en-US" dirty="0"/>
              <a:t> – Secretary Griswold announced the “risk limit” for the 2023 RLA: </a:t>
            </a:r>
            <a:r>
              <a:rPr lang="en-US" b="1" u="sng" dirty="0"/>
              <a:t>3%</a:t>
            </a:r>
            <a:r>
              <a:rPr lang="en-US" dirty="0"/>
              <a:t>.</a:t>
            </a:r>
          </a:p>
          <a:p>
            <a:r>
              <a:rPr lang="en-US" dirty="0"/>
              <a:t>Oct. 23, 2023 </a:t>
            </a:r>
            <a:r>
              <a:rPr lang="en-US" sz="1900" dirty="0"/>
              <a:t>(15 days before election day) </a:t>
            </a:r>
            <a:r>
              <a:rPr lang="en-US" dirty="0"/>
              <a:t>– County Clerks (with nominations from major-party chairs) appointed their audit boards for the 2023 RLA.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u="sng" dirty="0"/>
              <a:t>Nov. 7, 2023 – Election Day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Nov. 9, 2023 </a:t>
            </a:r>
            <a:r>
              <a:rPr lang="en-US" sz="1900" dirty="0"/>
              <a:t>(Thursday after election day – Friday was Veterans Day) </a:t>
            </a:r>
            <a:r>
              <a:rPr lang="en-US" dirty="0"/>
              <a:t>– Secretary selected target races.</a:t>
            </a:r>
          </a:p>
          <a:p>
            <a:r>
              <a:rPr lang="en-US" dirty="0"/>
              <a:t>Nov. 17, 2023 </a:t>
            </a:r>
            <a:r>
              <a:rPr lang="en-US" sz="1900" dirty="0"/>
              <a:t>(10 days after election day</a:t>
            </a:r>
            <a:r>
              <a:rPr lang="en-US" dirty="0"/>
              <a:t>) –</a:t>
            </a:r>
          </a:p>
          <a:p>
            <a:pPr lvl="1"/>
            <a:r>
              <a:rPr lang="en-US" sz="2800" dirty="0"/>
              <a:t>Counties uploaded cast vote records and ballot manifests.</a:t>
            </a:r>
          </a:p>
          <a:p>
            <a:pPr lvl="1"/>
            <a:r>
              <a:rPr lang="en-US" sz="2800" dirty="0"/>
              <a:t>Random seed was drawn.</a:t>
            </a:r>
          </a:p>
          <a:p>
            <a:pPr lvl="1"/>
            <a:r>
              <a:rPr lang="en-US" sz="2800" dirty="0"/>
              <a:t>Division notified counties of ballots selected to be audited.</a:t>
            </a:r>
          </a:p>
          <a:p>
            <a:r>
              <a:rPr lang="en-US" dirty="0"/>
              <a:t>Nov. 18, 2023 – 24 counties completed the first round of the RLA.</a:t>
            </a:r>
          </a:p>
          <a:p>
            <a:r>
              <a:rPr lang="en-US" dirty="0"/>
              <a:t>Nov. 20, 2023 – All 63 participating counties completed the state-race audit, with all but one county also finishing their local-race audit.</a:t>
            </a:r>
          </a:p>
          <a:p>
            <a:r>
              <a:rPr lang="en-US" dirty="0"/>
              <a:t>Nov. 21, 2023 – RLA completed, all target-race outcomes confirmed.</a:t>
            </a:r>
          </a:p>
        </p:txBody>
      </p:sp>
    </p:spTree>
    <p:extLst>
      <p:ext uri="{BB962C8B-B14F-4D97-AF65-F5344CB8AC3E}">
        <p14:creationId xmlns:p14="http://schemas.microsoft.com/office/powerpoint/2010/main" val="67966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770256-A8E2-C033-D501-94AFDDF44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10737"/>
              </p:ext>
            </p:extLst>
          </p:nvPr>
        </p:nvGraphicFramePr>
        <p:xfrm>
          <a:off x="974833" y="3112212"/>
          <a:ext cx="10515603" cy="1217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68">
                  <a:extLst>
                    <a:ext uri="{9D8B030D-6E8A-4147-A177-3AD203B41FA5}">
                      <a16:colId xmlns:a16="http://schemas.microsoft.com/office/drawing/2014/main" val="3662170979"/>
                    </a:ext>
                  </a:extLst>
                </a:gridCol>
                <a:gridCol w="4510077">
                  <a:extLst>
                    <a:ext uri="{9D8B030D-6E8A-4147-A177-3AD203B41FA5}">
                      <a16:colId xmlns:a16="http://schemas.microsoft.com/office/drawing/2014/main" val="718986654"/>
                    </a:ext>
                  </a:extLst>
                </a:gridCol>
                <a:gridCol w="344190">
                  <a:extLst>
                    <a:ext uri="{9D8B030D-6E8A-4147-A177-3AD203B41FA5}">
                      <a16:colId xmlns:a16="http://schemas.microsoft.com/office/drawing/2014/main" val="3315528977"/>
                    </a:ext>
                  </a:extLst>
                </a:gridCol>
                <a:gridCol w="581563">
                  <a:extLst>
                    <a:ext uri="{9D8B030D-6E8A-4147-A177-3AD203B41FA5}">
                      <a16:colId xmlns:a16="http://schemas.microsoft.com/office/drawing/2014/main" val="1872880387"/>
                    </a:ext>
                  </a:extLst>
                </a:gridCol>
                <a:gridCol w="581563">
                  <a:extLst>
                    <a:ext uri="{9D8B030D-6E8A-4147-A177-3AD203B41FA5}">
                      <a16:colId xmlns:a16="http://schemas.microsoft.com/office/drawing/2014/main" val="4043068098"/>
                    </a:ext>
                  </a:extLst>
                </a:gridCol>
                <a:gridCol w="581563">
                  <a:extLst>
                    <a:ext uri="{9D8B030D-6E8A-4147-A177-3AD203B41FA5}">
                      <a16:colId xmlns:a16="http://schemas.microsoft.com/office/drawing/2014/main" val="243271439"/>
                    </a:ext>
                  </a:extLst>
                </a:gridCol>
                <a:gridCol w="569694">
                  <a:extLst>
                    <a:ext uri="{9D8B030D-6E8A-4147-A177-3AD203B41FA5}">
                      <a16:colId xmlns:a16="http://schemas.microsoft.com/office/drawing/2014/main" val="3346158534"/>
                    </a:ext>
                  </a:extLst>
                </a:gridCol>
                <a:gridCol w="569694">
                  <a:extLst>
                    <a:ext uri="{9D8B030D-6E8A-4147-A177-3AD203B41FA5}">
                      <a16:colId xmlns:a16="http://schemas.microsoft.com/office/drawing/2014/main" val="1728413467"/>
                    </a:ext>
                  </a:extLst>
                </a:gridCol>
                <a:gridCol w="451008">
                  <a:extLst>
                    <a:ext uri="{9D8B030D-6E8A-4147-A177-3AD203B41FA5}">
                      <a16:colId xmlns:a16="http://schemas.microsoft.com/office/drawing/2014/main" val="3211229449"/>
                    </a:ext>
                  </a:extLst>
                </a:gridCol>
                <a:gridCol w="486614">
                  <a:extLst>
                    <a:ext uri="{9D8B030D-6E8A-4147-A177-3AD203B41FA5}">
                      <a16:colId xmlns:a16="http://schemas.microsoft.com/office/drawing/2014/main" val="3506071443"/>
                    </a:ext>
                  </a:extLst>
                </a:gridCol>
                <a:gridCol w="581563">
                  <a:extLst>
                    <a:ext uri="{9D8B030D-6E8A-4147-A177-3AD203B41FA5}">
                      <a16:colId xmlns:a16="http://schemas.microsoft.com/office/drawing/2014/main" val="3426268348"/>
                    </a:ext>
                  </a:extLst>
                </a:gridCol>
                <a:gridCol w="640906">
                  <a:extLst>
                    <a:ext uri="{9D8B030D-6E8A-4147-A177-3AD203B41FA5}">
                      <a16:colId xmlns:a16="http://schemas.microsoft.com/office/drawing/2014/main" val="2253302298"/>
                    </a:ext>
                  </a:extLst>
                </a:gridCol>
              </a:tblGrid>
              <a:tr h="1709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1,441,848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Ballots Cast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# of ballot cards: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42308"/>
                  </a:ext>
                </a:extLst>
              </a:tr>
              <a:tr h="1709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Risk Limit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extLst>
                  <a:ext uri="{0D108BD9-81ED-4DB2-BD59-A6C34878D82A}">
                    <a16:rowId xmlns:a16="http://schemas.microsoft.com/office/drawing/2014/main" val="171076085"/>
                  </a:ext>
                </a:extLst>
              </a:tr>
              <a:tr h="534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County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Contest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Vote For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# of Choices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Lowest Winner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Highest Loser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54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Contest Margin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Diluted Margin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Risk Limit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# of CVRs to   audit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Contest Ballots      Cast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54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# of Counties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extLst>
                  <a:ext uri="{0D108BD9-81ED-4DB2-BD59-A6C34878D82A}">
                    <a16:rowId xmlns:a16="http://schemas.microsoft.com/office/drawing/2014/main" val="105669204"/>
                  </a:ext>
                </a:extLst>
              </a:tr>
              <a:tr h="170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Colorado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Proposition HH (STATUTORY)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856,182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566,663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289,519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20.08%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1,441,848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extLst>
                  <a:ext uri="{0D108BD9-81ED-4DB2-BD59-A6C34878D82A}">
                    <a16:rowId xmlns:a16="http://schemas.microsoft.com/office/drawing/2014/main" val="1433574770"/>
                  </a:ext>
                </a:extLst>
              </a:tr>
              <a:tr h="170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Colorado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Proposition II (STATUTORY)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946,617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471,905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474,712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32.92%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1,441,848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/>
                </a:tc>
                <a:extLst>
                  <a:ext uri="{0D108BD9-81ED-4DB2-BD59-A6C34878D82A}">
                    <a16:rowId xmlns:a16="http://schemas.microsoft.com/office/drawing/2014/main" val="6328873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8CA991-2C45-194A-805B-8B18B6F74DAD}"/>
              </a:ext>
            </a:extLst>
          </p:cNvPr>
          <p:cNvSpPr txBox="1"/>
          <p:nvPr/>
        </p:nvSpPr>
        <p:spPr>
          <a:xfrm>
            <a:off x="824611" y="2429392"/>
            <a:ext cx="540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Race Target Selection</a:t>
            </a:r>
          </a:p>
        </p:txBody>
      </p:sp>
    </p:spTree>
    <p:extLst>
      <p:ext uri="{BB962C8B-B14F-4D97-AF65-F5344CB8AC3E}">
        <p14:creationId xmlns:p14="http://schemas.microsoft.com/office/powerpoint/2010/main" val="288887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83403D-7164-EA15-AB95-36491C250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8448"/>
              </p:ext>
            </p:extLst>
          </p:nvPr>
        </p:nvGraphicFramePr>
        <p:xfrm>
          <a:off x="1487306" y="1870841"/>
          <a:ext cx="9217387" cy="4866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560">
                  <a:extLst>
                    <a:ext uri="{9D8B030D-6E8A-4147-A177-3AD203B41FA5}">
                      <a16:colId xmlns:a16="http://schemas.microsoft.com/office/drawing/2014/main" val="2006394802"/>
                    </a:ext>
                  </a:extLst>
                </a:gridCol>
                <a:gridCol w="4014682">
                  <a:extLst>
                    <a:ext uri="{9D8B030D-6E8A-4147-A177-3AD203B41FA5}">
                      <a16:colId xmlns:a16="http://schemas.microsoft.com/office/drawing/2014/main" val="1412184131"/>
                    </a:ext>
                  </a:extLst>
                </a:gridCol>
                <a:gridCol w="297005">
                  <a:extLst>
                    <a:ext uri="{9D8B030D-6E8A-4147-A177-3AD203B41FA5}">
                      <a16:colId xmlns:a16="http://schemas.microsoft.com/office/drawing/2014/main" val="352315366"/>
                    </a:ext>
                  </a:extLst>
                </a:gridCol>
                <a:gridCol w="501836">
                  <a:extLst>
                    <a:ext uri="{9D8B030D-6E8A-4147-A177-3AD203B41FA5}">
                      <a16:colId xmlns:a16="http://schemas.microsoft.com/office/drawing/2014/main" val="2658869683"/>
                    </a:ext>
                  </a:extLst>
                </a:gridCol>
                <a:gridCol w="501836">
                  <a:extLst>
                    <a:ext uri="{9D8B030D-6E8A-4147-A177-3AD203B41FA5}">
                      <a16:colId xmlns:a16="http://schemas.microsoft.com/office/drawing/2014/main" val="3634154477"/>
                    </a:ext>
                  </a:extLst>
                </a:gridCol>
                <a:gridCol w="501836">
                  <a:extLst>
                    <a:ext uri="{9D8B030D-6E8A-4147-A177-3AD203B41FA5}">
                      <a16:colId xmlns:a16="http://schemas.microsoft.com/office/drawing/2014/main" val="2556420450"/>
                    </a:ext>
                  </a:extLst>
                </a:gridCol>
                <a:gridCol w="491594">
                  <a:extLst>
                    <a:ext uri="{9D8B030D-6E8A-4147-A177-3AD203B41FA5}">
                      <a16:colId xmlns:a16="http://schemas.microsoft.com/office/drawing/2014/main" val="2762435171"/>
                    </a:ext>
                  </a:extLst>
                </a:gridCol>
                <a:gridCol w="491594">
                  <a:extLst>
                    <a:ext uri="{9D8B030D-6E8A-4147-A177-3AD203B41FA5}">
                      <a16:colId xmlns:a16="http://schemas.microsoft.com/office/drawing/2014/main" val="3687882423"/>
                    </a:ext>
                  </a:extLst>
                </a:gridCol>
                <a:gridCol w="389179">
                  <a:extLst>
                    <a:ext uri="{9D8B030D-6E8A-4147-A177-3AD203B41FA5}">
                      <a16:colId xmlns:a16="http://schemas.microsoft.com/office/drawing/2014/main" val="1176801711"/>
                    </a:ext>
                  </a:extLst>
                </a:gridCol>
                <a:gridCol w="419903">
                  <a:extLst>
                    <a:ext uri="{9D8B030D-6E8A-4147-A177-3AD203B41FA5}">
                      <a16:colId xmlns:a16="http://schemas.microsoft.com/office/drawing/2014/main" val="1164768933"/>
                    </a:ext>
                  </a:extLst>
                </a:gridCol>
                <a:gridCol w="522319">
                  <a:extLst>
                    <a:ext uri="{9D8B030D-6E8A-4147-A177-3AD203B41FA5}">
                      <a16:colId xmlns:a16="http://schemas.microsoft.com/office/drawing/2014/main" val="4108038365"/>
                    </a:ext>
                  </a:extLst>
                </a:gridCol>
                <a:gridCol w="553043">
                  <a:extLst>
                    <a:ext uri="{9D8B030D-6E8A-4147-A177-3AD203B41FA5}">
                      <a16:colId xmlns:a16="http://schemas.microsoft.com/office/drawing/2014/main" val="3763514995"/>
                    </a:ext>
                  </a:extLst>
                </a:gridCol>
              </a:tblGrid>
              <a:tr h="16154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154,291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Ballots Cast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 of ballot cards: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86394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Risk Limit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325913731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County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Contest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Vote For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# of Choices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Lowest Winner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Highest Loser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2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Contest Margin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Diluted Margin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Risk Limit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# of CVRs to   audit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Contest Ballots      Cast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2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# of Counties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1638293694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Fountain Council Member - At Large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6,316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1838571703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Manitou Springs Mayor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3,047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674816745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City of Manitou Springs City Council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11,591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3899479910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Academy School District 20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13,923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36,087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1437249189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Cheyenne Mountain School District 12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1458899539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Colorado Springs School District 11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20,510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18,965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51,961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4246766103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Fountain-Fort Carson School District 8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112,432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3,808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3718822022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Hanover School District 28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36,268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2042908702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Harrison School District No. 2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8,522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342104045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Lewis-Palmer School District 38 Board of Directors - District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5,305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4,869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14,213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476271269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Manitou Springs School District 14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4,888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3047587612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Widefield School District 3 Board of Directors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2,592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224,864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797648786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 County School District 49 Board of Directors - District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6,234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2368492878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 County School District 49 Board of Directors - District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1117705122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El Paso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City of Colorado Springs Ballot Issue 2A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53,811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49,227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4,584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2.97%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245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109,279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815455742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City of Fountain Ballot Issue 2B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0.15%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4,784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3,875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2241709481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Academy School District 20 Ballot Issue 4A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14,685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36,087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3012551958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Ellicott School District 22 Ballot Issue 4B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2,883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3050005214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 County School District 49 Ballot Issue 4C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13,350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4,245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23,615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1928498414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Donald Wescott Fire Protection District Ballot Issue 6A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6,886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879721405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Donald Wescott Fire Protection District Northern Subdistrict Ballot Question 6B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5,836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2002789430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Flying Horse Metropolitan District No. 2 Ballot Issue 6C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4175581820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Flying Horse Metropolitan District No. 2 Ballot Issue 6D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4,910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1441741892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Flying Horse Metropolitan District No. 3 Ballot Issue 6E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10,607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4148287745"/>
                  </a:ext>
                </a:extLst>
              </a:tr>
              <a:tr h="16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 Paso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Flying Horse Metropolitan District No. 3 Ballot Issue 6F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12,633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/>
                </a:tc>
                <a:extLst>
                  <a:ext uri="{0D108BD9-81ED-4DB2-BD59-A6C34878D82A}">
                    <a16:rowId xmlns:a16="http://schemas.microsoft.com/office/drawing/2014/main" val="27423545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D6030A-C7C0-60FB-C364-3FB0F71D844C}"/>
              </a:ext>
            </a:extLst>
          </p:cNvPr>
          <p:cNvSpPr txBox="1"/>
          <p:nvPr/>
        </p:nvSpPr>
        <p:spPr>
          <a:xfrm>
            <a:off x="1487306" y="1387365"/>
            <a:ext cx="518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 Paso County – Target Race Selection</a:t>
            </a:r>
          </a:p>
        </p:txBody>
      </p:sp>
    </p:spTree>
    <p:extLst>
      <p:ext uri="{BB962C8B-B14F-4D97-AF65-F5344CB8AC3E}">
        <p14:creationId xmlns:p14="http://schemas.microsoft.com/office/powerpoint/2010/main" val="33422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B7BBE6-4968-C9FF-10DA-2F52881D4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8787"/>
              </p:ext>
            </p:extLst>
          </p:nvPr>
        </p:nvGraphicFramePr>
        <p:xfrm>
          <a:off x="993828" y="2668083"/>
          <a:ext cx="10515600" cy="195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54">
                  <a:extLst>
                    <a:ext uri="{9D8B030D-6E8A-4147-A177-3AD203B41FA5}">
                      <a16:colId xmlns:a16="http://schemas.microsoft.com/office/drawing/2014/main" val="381988973"/>
                    </a:ext>
                  </a:extLst>
                </a:gridCol>
                <a:gridCol w="4267377">
                  <a:extLst>
                    <a:ext uri="{9D8B030D-6E8A-4147-A177-3AD203B41FA5}">
                      <a16:colId xmlns:a16="http://schemas.microsoft.com/office/drawing/2014/main" val="536878061"/>
                    </a:ext>
                  </a:extLst>
                </a:gridCol>
                <a:gridCol w="354596">
                  <a:extLst>
                    <a:ext uri="{9D8B030D-6E8A-4147-A177-3AD203B41FA5}">
                      <a16:colId xmlns:a16="http://schemas.microsoft.com/office/drawing/2014/main" val="2293653845"/>
                    </a:ext>
                  </a:extLst>
                </a:gridCol>
                <a:gridCol w="599145">
                  <a:extLst>
                    <a:ext uri="{9D8B030D-6E8A-4147-A177-3AD203B41FA5}">
                      <a16:colId xmlns:a16="http://schemas.microsoft.com/office/drawing/2014/main" val="2177807753"/>
                    </a:ext>
                  </a:extLst>
                </a:gridCol>
                <a:gridCol w="599145">
                  <a:extLst>
                    <a:ext uri="{9D8B030D-6E8A-4147-A177-3AD203B41FA5}">
                      <a16:colId xmlns:a16="http://schemas.microsoft.com/office/drawing/2014/main" val="697090407"/>
                    </a:ext>
                  </a:extLst>
                </a:gridCol>
                <a:gridCol w="599145">
                  <a:extLst>
                    <a:ext uri="{9D8B030D-6E8A-4147-A177-3AD203B41FA5}">
                      <a16:colId xmlns:a16="http://schemas.microsoft.com/office/drawing/2014/main" val="2930619337"/>
                    </a:ext>
                  </a:extLst>
                </a:gridCol>
                <a:gridCol w="586917">
                  <a:extLst>
                    <a:ext uri="{9D8B030D-6E8A-4147-A177-3AD203B41FA5}">
                      <a16:colId xmlns:a16="http://schemas.microsoft.com/office/drawing/2014/main" val="3844005655"/>
                    </a:ext>
                  </a:extLst>
                </a:gridCol>
                <a:gridCol w="586917">
                  <a:extLst>
                    <a:ext uri="{9D8B030D-6E8A-4147-A177-3AD203B41FA5}">
                      <a16:colId xmlns:a16="http://schemas.microsoft.com/office/drawing/2014/main" val="3796046899"/>
                    </a:ext>
                  </a:extLst>
                </a:gridCol>
                <a:gridCol w="464643">
                  <a:extLst>
                    <a:ext uri="{9D8B030D-6E8A-4147-A177-3AD203B41FA5}">
                      <a16:colId xmlns:a16="http://schemas.microsoft.com/office/drawing/2014/main" val="2199819809"/>
                    </a:ext>
                  </a:extLst>
                </a:gridCol>
                <a:gridCol w="501325">
                  <a:extLst>
                    <a:ext uri="{9D8B030D-6E8A-4147-A177-3AD203B41FA5}">
                      <a16:colId xmlns:a16="http://schemas.microsoft.com/office/drawing/2014/main" val="1693886821"/>
                    </a:ext>
                  </a:extLst>
                </a:gridCol>
                <a:gridCol w="648054">
                  <a:extLst>
                    <a:ext uri="{9D8B030D-6E8A-4147-A177-3AD203B41FA5}">
                      <a16:colId xmlns:a16="http://schemas.microsoft.com/office/drawing/2014/main" val="2090991860"/>
                    </a:ext>
                  </a:extLst>
                </a:gridCol>
                <a:gridCol w="660282">
                  <a:extLst>
                    <a:ext uri="{9D8B030D-6E8A-4147-A177-3AD203B41FA5}">
                      <a16:colId xmlns:a16="http://schemas.microsoft.com/office/drawing/2014/main" val="262639877"/>
                    </a:ext>
                  </a:extLst>
                </a:gridCol>
              </a:tblGrid>
              <a:tr h="176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2,534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Ballots Cast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ballot cards: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65665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Risk Limit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3359029793"/>
                  </a:ext>
                </a:extLst>
              </a:tr>
              <a:tr h="550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Contest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Vote For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# of Choices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Lowest Winner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Highest Loser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8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Contest Margin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Diluted Margin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Risk Limit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# of CVRs to   audit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Contest Ballots      Cast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8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# of Counties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776750817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 Carson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Bethune School District R-5 Board of Directors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533778907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 Carson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Burlington School District RE-6J Board of Directors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3217188047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 Carson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Hi-Plains School District R-23 Board of Directors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3066475200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 Carson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Stratton School District R-4 Board of Directors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1978205899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 Carson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Bethune School R-5 Recall of Board of Directors Member - Seth Ebright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2353259440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Kit Carson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Burlington School District RE-6J Ballot Issue 5C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16.14%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1,343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6" marR="7336" marT="7336" marB="0" anchor="b"/>
                </a:tc>
                <a:extLst>
                  <a:ext uri="{0D108BD9-81ED-4DB2-BD59-A6C34878D82A}">
                    <a16:rowId xmlns:a16="http://schemas.microsoft.com/office/drawing/2014/main" val="563805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7D9B17-9D36-8D94-9D6A-F7AD37E828C0}"/>
              </a:ext>
            </a:extLst>
          </p:cNvPr>
          <p:cNvSpPr txBox="1"/>
          <p:nvPr/>
        </p:nvSpPr>
        <p:spPr>
          <a:xfrm>
            <a:off x="966651" y="2011680"/>
            <a:ext cx="573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 Carson County Target Race Selection</a:t>
            </a:r>
          </a:p>
        </p:txBody>
      </p:sp>
    </p:spTree>
    <p:extLst>
      <p:ext uri="{BB962C8B-B14F-4D97-AF65-F5344CB8AC3E}">
        <p14:creationId xmlns:p14="http://schemas.microsoft.com/office/powerpoint/2010/main" val="15332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C8DF50-CD89-2ED2-1891-AB556C0F2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45148"/>
              </p:ext>
            </p:extLst>
          </p:nvPr>
        </p:nvGraphicFramePr>
        <p:xfrm>
          <a:off x="1069428" y="3179352"/>
          <a:ext cx="10515600" cy="1829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519">
                  <a:extLst>
                    <a:ext uri="{9D8B030D-6E8A-4147-A177-3AD203B41FA5}">
                      <a16:colId xmlns:a16="http://schemas.microsoft.com/office/drawing/2014/main" val="3439096597"/>
                    </a:ext>
                  </a:extLst>
                </a:gridCol>
                <a:gridCol w="4140988">
                  <a:extLst>
                    <a:ext uri="{9D8B030D-6E8A-4147-A177-3AD203B41FA5}">
                      <a16:colId xmlns:a16="http://schemas.microsoft.com/office/drawing/2014/main" val="2401043089"/>
                    </a:ext>
                  </a:extLst>
                </a:gridCol>
                <a:gridCol w="363905">
                  <a:extLst>
                    <a:ext uri="{9D8B030D-6E8A-4147-A177-3AD203B41FA5}">
                      <a16:colId xmlns:a16="http://schemas.microsoft.com/office/drawing/2014/main" val="136973890"/>
                    </a:ext>
                  </a:extLst>
                </a:gridCol>
                <a:gridCol w="614874">
                  <a:extLst>
                    <a:ext uri="{9D8B030D-6E8A-4147-A177-3AD203B41FA5}">
                      <a16:colId xmlns:a16="http://schemas.microsoft.com/office/drawing/2014/main" val="801522343"/>
                    </a:ext>
                  </a:extLst>
                </a:gridCol>
                <a:gridCol w="614874">
                  <a:extLst>
                    <a:ext uri="{9D8B030D-6E8A-4147-A177-3AD203B41FA5}">
                      <a16:colId xmlns:a16="http://schemas.microsoft.com/office/drawing/2014/main" val="1340652347"/>
                    </a:ext>
                  </a:extLst>
                </a:gridCol>
                <a:gridCol w="614874">
                  <a:extLst>
                    <a:ext uri="{9D8B030D-6E8A-4147-A177-3AD203B41FA5}">
                      <a16:colId xmlns:a16="http://schemas.microsoft.com/office/drawing/2014/main" val="1103252089"/>
                    </a:ext>
                  </a:extLst>
                </a:gridCol>
                <a:gridCol w="602326">
                  <a:extLst>
                    <a:ext uri="{9D8B030D-6E8A-4147-A177-3AD203B41FA5}">
                      <a16:colId xmlns:a16="http://schemas.microsoft.com/office/drawing/2014/main" val="2563358013"/>
                    </a:ext>
                  </a:extLst>
                </a:gridCol>
                <a:gridCol w="602326">
                  <a:extLst>
                    <a:ext uri="{9D8B030D-6E8A-4147-A177-3AD203B41FA5}">
                      <a16:colId xmlns:a16="http://schemas.microsoft.com/office/drawing/2014/main" val="778920718"/>
                    </a:ext>
                  </a:extLst>
                </a:gridCol>
                <a:gridCol w="476841">
                  <a:extLst>
                    <a:ext uri="{9D8B030D-6E8A-4147-A177-3AD203B41FA5}">
                      <a16:colId xmlns:a16="http://schemas.microsoft.com/office/drawing/2014/main" val="3037758232"/>
                    </a:ext>
                  </a:extLst>
                </a:gridCol>
                <a:gridCol w="514486">
                  <a:extLst>
                    <a:ext uri="{9D8B030D-6E8A-4147-A177-3AD203B41FA5}">
                      <a16:colId xmlns:a16="http://schemas.microsoft.com/office/drawing/2014/main" val="1650264007"/>
                    </a:ext>
                  </a:extLst>
                </a:gridCol>
                <a:gridCol w="639971">
                  <a:extLst>
                    <a:ext uri="{9D8B030D-6E8A-4147-A177-3AD203B41FA5}">
                      <a16:colId xmlns:a16="http://schemas.microsoft.com/office/drawing/2014/main" val="3222400061"/>
                    </a:ext>
                  </a:extLst>
                </a:gridCol>
                <a:gridCol w="677616">
                  <a:extLst>
                    <a:ext uri="{9D8B030D-6E8A-4147-A177-3AD203B41FA5}">
                      <a16:colId xmlns:a16="http://schemas.microsoft.com/office/drawing/2014/main" val="2245630927"/>
                    </a:ext>
                  </a:extLst>
                </a:gridCol>
              </a:tblGrid>
              <a:tr h="1806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Ballots Cast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ballot cards: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90115"/>
                  </a:ext>
                </a:extLst>
              </a:tr>
              <a:tr h="1806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Risk Limit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extLst>
                  <a:ext uri="{0D108BD9-81ED-4DB2-BD59-A6C34878D82A}">
                    <a16:rowId xmlns:a16="http://schemas.microsoft.com/office/drawing/2014/main" val="2939841528"/>
                  </a:ext>
                </a:extLst>
              </a:tr>
              <a:tr h="56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Contest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Vote For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# of Choices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Lowest Winner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Highest Loser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4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Contest Margin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Diluted Margin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Risk Limit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# of CVRs to   audit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Contest Ballots      Cast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4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# of Counties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extLst>
                  <a:ext uri="{0D108BD9-81ED-4DB2-BD59-A6C34878D82A}">
                    <a16:rowId xmlns:a16="http://schemas.microsoft.com/office/drawing/2014/main" val="2265453587"/>
                  </a:ext>
                </a:extLst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Hinsdale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Archuleta County School District 50 JT Board of Directors - District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extLst>
                  <a:ext uri="{0D108BD9-81ED-4DB2-BD59-A6C34878D82A}">
                    <a16:rowId xmlns:a16="http://schemas.microsoft.com/office/drawing/2014/main" val="1805629630"/>
                  </a:ext>
                </a:extLst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Hinsdale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Archuleta County School District 50 JT Board of Directors - District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extLst>
                  <a:ext uri="{0D108BD9-81ED-4DB2-BD59-A6C34878D82A}">
                    <a16:rowId xmlns:a16="http://schemas.microsoft.com/office/drawing/2014/main" val="3478461506"/>
                  </a:ext>
                </a:extLst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Hinsdale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Proposition HH (STATUTORY)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18.89%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extLst>
                  <a:ext uri="{0D108BD9-81ED-4DB2-BD59-A6C34878D82A}">
                    <a16:rowId xmlns:a16="http://schemas.microsoft.com/office/drawing/2014/main" val="3595889487"/>
                  </a:ext>
                </a:extLst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Hinsdale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Proposition II (STATUTORY)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23.43%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extLst>
                  <a:ext uri="{0D108BD9-81ED-4DB2-BD59-A6C34878D82A}">
                    <a16:rowId xmlns:a16="http://schemas.microsoft.com/office/drawing/2014/main" val="56289793"/>
                  </a:ext>
                </a:extLst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Hinsdale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Archuleta County School District 50 JT Ballot Issue 5A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9" marR="7529" marT="7529" marB="0" anchor="b"/>
                </a:tc>
                <a:extLst>
                  <a:ext uri="{0D108BD9-81ED-4DB2-BD59-A6C34878D82A}">
                    <a16:rowId xmlns:a16="http://schemas.microsoft.com/office/drawing/2014/main" val="28745350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80F11B-7274-D2BC-5240-3388CAE8C951}"/>
              </a:ext>
            </a:extLst>
          </p:cNvPr>
          <p:cNvSpPr txBox="1"/>
          <p:nvPr/>
        </p:nvSpPr>
        <p:spPr>
          <a:xfrm>
            <a:off x="945931" y="2406869"/>
            <a:ext cx="585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Hinsdale County Target Race Selection</a:t>
            </a:r>
          </a:p>
        </p:txBody>
      </p:sp>
    </p:spTree>
    <p:extLst>
      <p:ext uri="{BB962C8B-B14F-4D97-AF65-F5344CB8AC3E}">
        <p14:creationId xmlns:p14="http://schemas.microsoft.com/office/powerpoint/2010/main" val="6218098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SOS">
      <a:dk1>
        <a:srgbClr val="002F6C"/>
      </a:dk1>
      <a:lt1>
        <a:srgbClr val="FFFFFF"/>
      </a:lt1>
      <a:dk2>
        <a:srgbClr val="BA0C2F"/>
      </a:dk2>
      <a:lt2>
        <a:srgbClr val="FFCD00"/>
      </a:lt2>
      <a:accent1>
        <a:srgbClr val="512A44"/>
      </a:accent1>
      <a:accent2>
        <a:srgbClr val="D45D00"/>
      </a:accent2>
      <a:accent3>
        <a:srgbClr val="205C40"/>
      </a:accent3>
      <a:accent4>
        <a:srgbClr val="009CDE"/>
      </a:accent4>
      <a:accent5>
        <a:srgbClr val="83786F"/>
      </a:accent5>
      <a:accent6>
        <a:srgbClr val="CBC4BC"/>
      </a:accent6>
      <a:hlink>
        <a:srgbClr val="0563C1"/>
      </a:hlink>
      <a:folHlink>
        <a:srgbClr val="954F72"/>
      </a:folHlink>
    </a:clrScheme>
    <a:fontScheme name="COSOS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DOS Document" ma:contentTypeID="0x010100D2B7E3FF762C5B4A8AA557D8C901653D0036902C0C7FB5EF4EADA8368E016D523D" ma:contentTypeVersion="11" ma:contentTypeDescription="Use this content type for CDOS document (Document_CDOS)" ma:contentTypeScope="" ma:versionID="c597855a2c556db56caaff7e707ae24d">
  <xsd:schema xmlns:xsd="http://www.w3.org/2001/XMLSchema" xmlns:xs="http://www.w3.org/2001/XMLSchema" xmlns:p="http://schemas.microsoft.com/office/2006/metadata/properties" xmlns:ns2="d444297a-d47d-4bb2-8522-07033b2dc30f" xmlns:ns3="649ba8c8-740e-42ea-850c-ca46ca456214" targetNamespace="http://schemas.microsoft.com/office/2006/metadata/properties" ma:root="true" ma:fieldsID="d179dcd083aba9577f3e7d3ef33dbf1f" ns2:_="" ns3:_="">
    <xsd:import namespace="d444297a-d47d-4bb2-8522-07033b2dc30f"/>
    <xsd:import namespace="649ba8c8-740e-42ea-850c-ca46ca456214"/>
    <xsd:element name="properties">
      <xsd:complexType>
        <xsd:sequence>
          <xsd:element name="documentManagement">
            <xsd:complexType>
              <xsd:all>
                <xsd:element ref="ns2:i89bf99be0734afaad0f11e7f7340caa" minOccurs="0"/>
                <xsd:element ref="ns2:b202013f7921451cb1f7feee3c42e03e" minOccurs="0"/>
                <xsd:element ref="ns2:TaxCatchAll" minOccurs="0"/>
                <xsd:element ref="ns2:TaxCatchAllLabel" minOccurs="0"/>
                <xsd:element ref="ns3:Category" minOccurs="0"/>
                <xsd:element ref="ns3:Content_x0020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4297a-d47d-4bb2-8522-07033b2dc30f" elementFormDefault="qualified">
    <xsd:import namespace="http://schemas.microsoft.com/office/2006/documentManagement/types"/>
    <xsd:import namespace="http://schemas.microsoft.com/office/infopath/2007/PartnerControls"/>
    <xsd:element name="i89bf99be0734afaad0f11e7f7340caa" ma:index="8" nillable="true" ma:taxonomy="true" ma:internalName="i89bf99be0734afaad0f11e7f7340caa" ma:taxonomyFieldName="Type_x0020_of_x0020_Document" ma:displayName="Type of Document" ma:readOnly="false" ma:fieldId="{289bf99b-e073-4afa-ad0f-11e7f7340caa}" ma:sspId="8c720d17-7577-462f-b385-95738aee4da1" ma:termSetId="f190b1d9-64e7-4d5f-b0f5-d94771f976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02013f7921451cb1f7feee3c42e03e" ma:index="9" nillable="true" ma:taxonomy="true" ma:internalName="b202013f7921451cb1f7feee3c42e03e" ma:taxonomyFieldName="Division" ma:displayName="Division" ma:readOnly="false" ma:fieldId="{b202013f-7921-451c-b1f7-feee3c42e03e}" ma:sspId="8c720d17-7577-462f-b385-95738aee4da1" ma:termSetId="5fccc6ff-cb7d-416d-b84b-a68a565946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799e2644-3a6f-4614-be8e-b7f6761c97ce}" ma:internalName="TaxCatchAll" ma:readOnly="false" ma:showField="CatchAllData" ma:web="d444297a-d47d-4bb2-8522-07033b2dc3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99e2644-3a6f-4614-be8e-b7f6761c97ce}" ma:internalName="TaxCatchAllLabel" ma:readOnly="true" ma:showField="CatchAllDataLabel" ma:web="d444297a-d47d-4bb2-8522-07033b2dc3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ba8c8-740e-42ea-850c-ca46ca456214" elementFormDefault="qualified">
    <xsd:import namespace="http://schemas.microsoft.com/office/2006/documentManagement/types"/>
    <xsd:import namespace="http://schemas.microsoft.com/office/infopath/2007/PartnerControls"/>
    <xsd:element name="Category" ma:index="14" nillable="true" ma:displayName="Category" ma:format="Dropdown" ma:internalName="Category" ma:readOnly="false">
      <xsd:simpleType>
        <xsd:restriction base="dms:Choice">
          <xsd:enumeration value="General"/>
          <xsd:enumeration value="Email"/>
          <xsd:enumeration value="Phone/Voicemail"/>
          <xsd:enumeration value="Web"/>
        </xsd:restriction>
      </xsd:simpleType>
    </xsd:element>
    <xsd:element name="Content_x0020_Location" ma:index="15" nillable="true" ma:displayName="Content Location" ma:format="Dropdown" ma:internalName="Content_x0020_Location" ma:readOnly="false">
      <xsd:simpleType>
        <xsd:restriction base="dms:Choice">
          <xsd:enumeration value="Benefits"/>
          <xsd:enumeration value="Emergency Information"/>
          <xsd:enumeration value="IT Services Des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649ba8c8-740e-42ea-850c-ca46ca456214" xsi:nil="true"/>
    <Content_x0020_Location xmlns="649ba8c8-740e-42ea-850c-ca46ca456214" xsi:nil="true"/>
    <i89bf99be0734afaad0f11e7f7340caa xmlns="d444297a-d47d-4bb2-8522-07033b2dc30f">
      <Terms xmlns="http://schemas.microsoft.com/office/infopath/2007/PartnerControls"/>
    </i89bf99be0734afaad0f11e7f7340caa>
    <TaxCatchAll xmlns="d444297a-d47d-4bb2-8522-07033b2dc30f" xsi:nil="true"/>
    <b202013f7921451cb1f7feee3c42e03e xmlns="d444297a-d47d-4bb2-8522-07033b2dc30f">
      <Terms xmlns="http://schemas.microsoft.com/office/infopath/2007/PartnerControls"/>
    </b202013f7921451cb1f7feee3c42e03e>
  </documentManagement>
</p:properties>
</file>

<file path=customXml/itemProps1.xml><?xml version="1.0" encoding="utf-8"?>
<ds:datastoreItem xmlns:ds="http://schemas.openxmlformats.org/officeDocument/2006/customXml" ds:itemID="{4B798184-6BA1-44E2-9F5E-08D76CCD43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03547-4512-46D1-B7D1-3FF2D5907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4297a-d47d-4bb2-8522-07033b2dc30f"/>
    <ds:schemaRef ds:uri="649ba8c8-740e-42ea-850c-ca46ca456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5B96DD-3C6A-46E5-AB23-B3EEF50DC5AF}">
  <ds:schemaRefs>
    <ds:schemaRef ds:uri="http://schemas.microsoft.com/office/2006/metadata/properties"/>
    <ds:schemaRef ds:uri="http://schemas.microsoft.com/office/infopath/2007/PartnerControls"/>
    <ds:schemaRef ds:uri="649ba8c8-740e-42ea-850c-ca46ca456214"/>
    <ds:schemaRef ds:uri="d444297a-d47d-4bb2-8522-07033b2dc3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10544</TotalTime>
  <Words>2622</Words>
  <Application>Microsoft Office PowerPoint</Application>
  <PresentationFormat>Widescreen</PresentationFormat>
  <Paragraphs>1257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1_Office Theme</vt:lpstr>
      <vt:lpstr>Results of 2023 RLA</vt:lpstr>
      <vt:lpstr>A Brief History of the RLA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Ballots Pulled:</vt:lpstr>
      <vt:lpstr>PowerPoint Presentation</vt:lpstr>
      <vt:lpstr>RLA Results</vt:lpstr>
      <vt:lpstr>RLA Results</vt:lpstr>
      <vt:lpstr>2023 RLA Results</vt:lpstr>
      <vt:lpstr>Questions?</vt:lpstr>
    </vt:vector>
  </TitlesOfParts>
  <Company>CDOS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Sunny</dc:creator>
  <cp:lastModifiedBy>Chris Beall</cp:lastModifiedBy>
  <cp:revision>43</cp:revision>
  <dcterms:created xsi:type="dcterms:W3CDTF">2018-07-19T18:09:46Z</dcterms:created>
  <dcterms:modified xsi:type="dcterms:W3CDTF">2023-12-14T20:34:59Z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176b7e50-4242-4a37-98e7-eea5006b3487</vt:lpwstr>
  </property>
  <property fmtid="{D5CDD505-2E9C-101B-9397-08002B2CF9AE}" pid="3" name="ContentTypeId">
    <vt:lpwstr>0x010100D2B7E3FF762C5B4A8AA557D8C901653D0036902C0C7FB5EF4EADA8368E016D523D</vt:lpwstr>
  </property>
  <property fmtid="{D5CDD505-2E9C-101B-9397-08002B2CF9AE}" pid="4" name="Division">
    <vt:lpwstr/>
  </property>
  <property fmtid="{D5CDD505-2E9C-101B-9397-08002B2CF9AE}" pid="5" name="Type of Document">
    <vt:lpwstr/>
  </property>
  <property fmtid="{D5CDD505-2E9C-101B-9397-08002B2CF9AE}" pid="6" name="MSIP_Label_59e4beaa-c4ba-4ea9-a1f4-4e52626a3d73_Enabled">
    <vt:lpwstr>true</vt:lpwstr>
  </property>
  <property fmtid="{D5CDD505-2E9C-101B-9397-08002B2CF9AE}" pid="7" name="MSIP_Label_59e4beaa-c4ba-4ea9-a1f4-4e52626a3d73_SetDate">
    <vt:lpwstr>2023-01-27T15:34:18Z</vt:lpwstr>
  </property>
  <property fmtid="{D5CDD505-2E9C-101B-9397-08002B2CF9AE}" pid="8" name="MSIP_Label_59e4beaa-c4ba-4ea9-a1f4-4e52626a3d73_Method">
    <vt:lpwstr>Standard</vt:lpwstr>
  </property>
  <property fmtid="{D5CDD505-2E9C-101B-9397-08002B2CF9AE}" pid="9" name="MSIP_Label_59e4beaa-c4ba-4ea9-a1f4-4e52626a3d73_Name">
    <vt:lpwstr>defa4170-0d19-0005-0004-bc88714345d2</vt:lpwstr>
  </property>
  <property fmtid="{D5CDD505-2E9C-101B-9397-08002B2CF9AE}" pid="10" name="MSIP_Label_59e4beaa-c4ba-4ea9-a1f4-4e52626a3d73_SiteId">
    <vt:lpwstr>58e69e55-1d13-4102-aac7-ea2947430191</vt:lpwstr>
  </property>
  <property fmtid="{D5CDD505-2E9C-101B-9397-08002B2CF9AE}" pid="11" name="MSIP_Label_59e4beaa-c4ba-4ea9-a1f4-4e52626a3d73_ActionId">
    <vt:lpwstr>fd4e2da0-c311-4871-b430-47e02229a867</vt:lpwstr>
  </property>
  <property fmtid="{D5CDD505-2E9C-101B-9397-08002B2CF9AE}" pid="12" name="MSIP_Label_59e4beaa-c4ba-4ea9-a1f4-4e52626a3d73_ContentBits">
    <vt:lpwstr>0</vt:lpwstr>
  </property>
</Properties>
</file>