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9"/>
  </p:notesMasterIdLst>
  <p:sldIdLst>
    <p:sldId id="267" r:id="rId5"/>
    <p:sldId id="268" r:id="rId6"/>
    <p:sldId id="269" r:id="rId7"/>
    <p:sldId id="270" r:id="rId8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66F"/>
    <a:srgbClr val="FF3399"/>
    <a:srgbClr val="FF0066"/>
    <a:srgbClr val="193768"/>
    <a:srgbClr val="8897B1"/>
    <a:srgbClr val="294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71632-74EC-49B4-A881-F346659BD868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822FD-ED44-4432-8428-DF3C0C1A6C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58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3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24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1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57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91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8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214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1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9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1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7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7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8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5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5DAE96-560D-4660-9CE6-6D6E49AA8668}"/>
              </a:ext>
            </a:extLst>
          </p:cNvPr>
          <p:cNvSpPr/>
          <p:nvPr userDrawn="1"/>
        </p:nvSpPr>
        <p:spPr>
          <a:xfrm>
            <a:off x="0" y="0"/>
            <a:ext cx="12192000" cy="13485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9D6ED-B517-4B42-96EF-FEC6A896CB4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462"/>
            <a:ext cx="4270080" cy="9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52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B332-D01D-4686-8CC9-402A7DAD8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449" y="2538803"/>
            <a:ext cx="11931102" cy="25925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5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SB23-276</a:t>
            </a:r>
            <a:br>
              <a:rPr lang="en-US" sz="50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</a:br>
            <a:r>
              <a:rPr lang="en-US" sz="52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Campaign Finance Changes</a:t>
            </a:r>
            <a:endParaRPr lang="en-US" sz="5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0D9D92-5165-409F-8649-6E0146137A21}"/>
              </a:ext>
            </a:extLst>
          </p:cNvPr>
          <p:cNvSpPr txBox="1"/>
          <p:nvPr/>
        </p:nvSpPr>
        <p:spPr>
          <a:xfrm>
            <a:off x="9499002" y="6383044"/>
            <a:ext cx="260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Revised June 2023</a:t>
            </a:r>
          </a:p>
        </p:txBody>
      </p:sp>
    </p:spTree>
    <p:extLst>
      <p:ext uri="{BB962C8B-B14F-4D97-AF65-F5344CB8AC3E}">
        <p14:creationId xmlns:p14="http://schemas.microsoft.com/office/powerpoint/2010/main" val="42700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528F3F-7EA0-1C27-DCFE-7F156DEA5B46}"/>
              </a:ext>
            </a:extLst>
          </p:cNvPr>
          <p:cNvSpPr txBox="1"/>
          <p:nvPr/>
        </p:nvSpPr>
        <p:spPr>
          <a:xfrm>
            <a:off x="1425018" y="1866507"/>
            <a:ext cx="93419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Clarifies that Independent Expenditure Committees support/oppose candidates and Issue Committees support/oppose ballot issues/questions.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Requires candidate committees to terminate within one year of: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Losing an election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Leaving office if elected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Changes the amount of funds at the end of an election cycle that can be rolled over into a new committee based on the new/old office sought.</a:t>
            </a:r>
          </a:p>
          <a:p>
            <a:endParaRPr lang="en-US" b="1" dirty="0"/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Allows incumbents to use campaign funds for child/dependent care while performing official duties.</a:t>
            </a:r>
          </a:p>
        </p:txBody>
      </p:sp>
    </p:spTree>
    <p:extLst>
      <p:ext uri="{BB962C8B-B14F-4D97-AF65-F5344CB8AC3E}">
        <p14:creationId xmlns:p14="http://schemas.microsoft.com/office/powerpoint/2010/main" val="3137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704C47-38F9-655B-9E7A-B6E4138C1D15}"/>
              </a:ext>
            </a:extLst>
          </p:cNvPr>
          <p:cNvSpPr txBox="1"/>
          <p:nvPr/>
        </p:nvSpPr>
        <p:spPr>
          <a:xfrm>
            <a:off x="1621410" y="1772239"/>
            <a:ext cx="89366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Personal Financial Disclosure (PFD) changes:</a:t>
            </a:r>
          </a:p>
          <a:p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As of June 6, 2023: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Requires an affirmation statement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Requires electronic filing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Instantly becomes a public document</a:t>
            </a:r>
          </a:p>
          <a:p>
            <a:pPr lvl="2"/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As of January 1, 2024: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Expands disclosure requirements to include compensated and non-compensated offices, directorships, and fiduciary relationships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Requires compensation ranges in disclosure statements</a:t>
            </a:r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Clarifies when an initiative becomes a ballot issue/question for campaign finance purposes (related to prohibition on state and local political subdivisions making contributions)</a:t>
            </a:r>
          </a:p>
        </p:txBody>
      </p:sp>
    </p:spTree>
    <p:extLst>
      <p:ext uri="{BB962C8B-B14F-4D97-AF65-F5344CB8AC3E}">
        <p14:creationId xmlns:p14="http://schemas.microsoft.com/office/powerpoint/2010/main" val="386367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2A6081-FAD2-046A-A8A1-A486063AE0E7}"/>
              </a:ext>
            </a:extLst>
          </p:cNvPr>
          <p:cNvSpPr txBox="1"/>
          <p:nvPr/>
        </p:nvSpPr>
        <p:spPr>
          <a:xfrm>
            <a:off x="1772239" y="1913641"/>
            <a:ext cx="830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Prohibits use of state/fed funds for use in marketing by a DEO that features a candidate for a future election</a:t>
            </a:r>
          </a:p>
        </p:txBody>
      </p:sp>
    </p:spTree>
    <p:extLst>
      <p:ext uri="{BB962C8B-B14F-4D97-AF65-F5344CB8AC3E}">
        <p14:creationId xmlns:p14="http://schemas.microsoft.com/office/powerpoint/2010/main" val="2290672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78e5c99d-6e26-4357-b67d-36f31aeebcf7">Word</Document_x0020_Type>
    <nbe9ab0fe0904fbab0dd3c9004e9a247 xmlns="78e5c99d-6e26-4357-b67d-36f31aeebcf7">
      <Terms xmlns="http://schemas.microsoft.com/office/infopath/2007/PartnerControls"/>
    </nbe9ab0fe0904fbab0dd3c9004e9a247>
    <Resource_x0020_Type xmlns="78e5c99d-6e26-4357-b67d-36f31aeebcf7">Internal Guidance Document</Resource_x0020_Type>
    <Status xmlns="78e5c99d-6e26-4357-b67d-36f31aeebcf7">DRAFT</Status>
    <PublishingExpirationDate xmlns="http://schemas.microsoft.com/sharepoint/v3" xsi:nil="true"/>
    <PublishingStartDate xmlns="http://schemas.microsoft.com/sharepoint/v3" xsi:nil="true"/>
    <ie536473e75e43c296ef5efddef08904 xmlns="78e5c99d-6e26-4357-b67d-36f31aeebcf7">
      <Terms xmlns="http://schemas.microsoft.com/office/infopath/2007/PartnerControls"/>
    </ie536473e75e43c296ef5efddef08904>
    <o2029c27ef114e87a32b1552aa6ea282 xmlns="78e5c99d-6e26-4357-b67d-36f31aeebcf7">
      <Terms xmlns="http://schemas.microsoft.com/office/infopath/2007/PartnerControls"/>
    </o2029c27ef114e87a32b1552aa6ea282>
    <Description0 xmlns="78e5c99d-6e26-4357-b67d-36f31aeebcf7" xsi:nil="true"/>
    <TaxCatchAll xmlns="f9f5b3e5-f945-4c27-a68a-54a948ec967a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2CF1149BD83B45B14D51DB659D3423" ma:contentTypeVersion="16" ma:contentTypeDescription="Create a new document." ma:contentTypeScope="" ma:versionID="3657cfc2bd7ea4e1188f2fcd0fede40a">
  <xsd:schema xmlns:xsd="http://www.w3.org/2001/XMLSchema" xmlns:xs="http://www.w3.org/2001/XMLSchema" xmlns:p="http://schemas.microsoft.com/office/2006/metadata/properties" xmlns:ns1="http://schemas.microsoft.com/sharepoint/v3" xmlns:ns2="f9f5b3e5-f945-4c27-a68a-54a948ec967a" xmlns:ns3="78e5c99d-6e26-4357-b67d-36f31aeebcf7" targetNamespace="http://schemas.microsoft.com/office/2006/metadata/properties" ma:root="true" ma:fieldsID="e1da202af96379e02d21024be062b6e6" ns1:_="" ns2:_="" ns3:_="">
    <xsd:import namespace="http://schemas.microsoft.com/sharepoint/v3"/>
    <xsd:import namespace="f9f5b3e5-f945-4c27-a68a-54a948ec967a"/>
    <xsd:import namespace="78e5c99d-6e26-4357-b67d-36f31aeebcf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Resource_x0020_Type"/>
                <xsd:element ref="ns3:Status"/>
                <xsd:element ref="ns3:Document_x0020_Type"/>
                <xsd:element ref="ns3:o2029c27ef114e87a32b1552aa6ea282" minOccurs="0"/>
                <xsd:element ref="ns2:TaxCatchAll" minOccurs="0"/>
                <xsd:element ref="ns3:ie536473e75e43c296ef5efddef08904" minOccurs="0"/>
                <xsd:element ref="ns3:nbe9ab0fe0904fbab0dd3c9004e9a247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5b3e5-f945-4c27-a68a-54a948ec96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16" nillable="true" ma:displayName="Taxonomy Catch All Column" ma:description="" ma:hidden="true" ma:list="{c39456b4-c0a7-479a-be8c-863781ee3769}" ma:internalName="TaxCatchAll" ma:showField="CatchAllData" ma:web="f9f5b3e5-f945-4c27-a68a-54a948ec96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e5c99d-6e26-4357-b67d-36f31aeebcf7" elementFormDefault="qualified">
    <xsd:import namespace="http://schemas.microsoft.com/office/2006/documentManagement/types"/>
    <xsd:import namespace="http://schemas.microsoft.com/office/infopath/2007/PartnerControls"/>
    <xsd:element name="Resource_x0020_Type" ma:index="11" ma:displayName="Resource Type" ma:default="Internal Guidance Document" ma:format="Dropdown" ma:internalName="Resource_x0020_Type">
      <xsd:simpleType>
        <xsd:restriction base="dms:Choice">
          <xsd:enumeration value="Internal Guidance Document"/>
          <xsd:enumeration value="External Guidance Document"/>
          <xsd:enumeration value="Template"/>
          <xsd:enumeration value="Rules"/>
          <xsd:enumeration value="SOP"/>
          <xsd:enumeration value="Form"/>
          <xsd:enumeration value="FAQ"/>
        </xsd:restriction>
      </xsd:simpleType>
    </xsd:element>
    <xsd:element name="Status" ma:index="12" ma:displayName="Status" ma:default="DRAFT" ma:format="RadioButtons" ma:internalName="Status">
      <xsd:simpleType>
        <xsd:restriction base="dms:Choice">
          <xsd:enumeration value="DRAFT"/>
          <xsd:enumeration value="FINAL"/>
        </xsd:restriction>
      </xsd:simpleType>
    </xsd:element>
    <xsd:element name="Document_x0020_Type" ma:index="13" ma:displayName="Document Type" ma:default="PDF" ma:format="Dropdown" ma:internalName="Document_x0020_Type">
      <xsd:simpleType>
        <xsd:restriction base="dms:Choice">
          <xsd:enumeration value="PDF"/>
          <xsd:enumeration value="Visio"/>
          <xsd:enumeration value="Word"/>
        </xsd:restriction>
      </xsd:simpleType>
    </xsd:element>
    <xsd:element name="o2029c27ef114e87a32b1552aa6ea282" ma:index="15" nillable="true" ma:taxonomy="true" ma:internalName="o2029c27ef114e87a32b1552aa6ea282" ma:taxonomyFieldName="Legal_x0020_Reference" ma:displayName="Legal Reference" ma:readOnly="false" ma:default="" ma:fieldId="{82029c27-ef11-4e87-a32b-1552aa6ea282}" ma:taxonomyMulti="true" ma:sspId="7a4a783c-7c12-47cd-be20-a34a01252aae" ma:termSetId="529e7280-1d68-4cee-97c8-7d6e4d0482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e536473e75e43c296ef5efddef08904" ma:index="18" nillable="true" ma:taxonomy="true" ma:internalName="ie536473e75e43c296ef5efddef08904" ma:taxonomyFieldName="Lobbyist_x0020_Rules" ma:displayName="Lobbyist Rules" ma:readOnly="false" ma:default="" ma:fieldId="{2e536473-e75e-43c2-96ef-5efddef08904}" ma:taxonomyMulti="true" ma:sspId="7a4a783c-7c12-47cd-be20-a34a01252aae" ma:termSetId="620228d5-7c7d-4b94-a5c0-946a5c3ce3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e9ab0fe0904fbab0dd3c9004e9a247" ma:index="20" nillable="true" ma:taxonomy="true" ma:internalName="nbe9ab0fe0904fbab0dd3c9004e9a247" ma:taxonomyFieldName="Topic" ma:displayName="Topic" ma:readOnly="false" ma:default="" ma:fieldId="{7be9ab0f-e090-4fba-b0dd-3c9004e9a247}" ma:taxonomyMulti="true" ma:sspId="7a4a783c-7c12-47cd-be20-a34a01252aae" ma:termSetId="1f148903-7cc1-4592-b450-989761cbbb6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escription0" ma:index="21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D700F-8919-4CF4-9444-22DB51D39007}">
  <ds:schemaRefs>
    <ds:schemaRef ds:uri="http://purl.org/dc/dcmitype/"/>
    <ds:schemaRef ds:uri="http://purl.org/dc/elements/1.1/"/>
    <ds:schemaRef ds:uri="http://schemas.microsoft.com/sharepoint/v3"/>
    <ds:schemaRef ds:uri="http://schemas.microsoft.com/office/infopath/2007/PartnerControls"/>
    <ds:schemaRef ds:uri="f9f5b3e5-f945-4c27-a68a-54a948ec967a"/>
    <ds:schemaRef ds:uri="78e5c99d-6e26-4357-b67d-36f31aeebcf7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4BA639-D7CE-4C35-AD9D-37451E8B28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f5b3e5-f945-4c27-a68a-54a948ec967a"/>
    <ds:schemaRef ds:uri="78e5c99d-6e26-4357-b67d-36f31aeeb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09964B-1508-4EAC-9B3B-61C41CB6AF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7654</TotalTime>
  <Words>197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SB23-276  Campaign Finance Changes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Lobbyist Working Group August 27th ,2019</dc:title>
  <dc:creator>Matt Domboski</dc:creator>
  <cp:lastModifiedBy>Cheryl Hammack</cp:lastModifiedBy>
  <cp:revision>349</cp:revision>
  <cp:lastPrinted>2019-10-02T16:56:00Z</cp:lastPrinted>
  <dcterms:created xsi:type="dcterms:W3CDTF">2019-08-26T20:55:00Z</dcterms:created>
  <dcterms:modified xsi:type="dcterms:W3CDTF">2023-06-20T13:42:22Z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0x010100602CF1149BD83B45B14D51DB659D3423</vt:lpwstr>
  </property>
  <property fmtid="{D5CDD505-2E9C-101B-9397-08002B2CF9AE}" pid="3" name="Topic">
    <vt:lpwstr/>
  </property>
  <property fmtid="{D5CDD505-2E9C-101B-9397-08002B2CF9AE}" pid="4" name="Legal Reference">
    <vt:lpwstr/>
  </property>
  <property fmtid="{D5CDD505-2E9C-101B-9397-08002B2CF9AE}" pid="5" name="Lobbyist Rules">
    <vt:lpwstr/>
  </property>
  <property fmtid="{D5CDD505-2E9C-101B-9397-08002B2CF9AE}" pid="6" name="MSIP_Label_59e4beaa-c4ba-4ea9-a1f4-4e52626a3d73_Enabled">
    <vt:lpwstr>true</vt:lpwstr>
  </property>
  <property fmtid="{D5CDD505-2E9C-101B-9397-08002B2CF9AE}" pid="7" name="MSIP_Label_59e4beaa-c4ba-4ea9-a1f4-4e52626a3d73_SetDate">
    <vt:lpwstr>2023-06-16T18:48:08Z</vt:lpwstr>
  </property>
  <property fmtid="{D5CDD505-2E9C-101B-9397-08002B2CF9AE}" pid="8" name="MSIP_Label_59e4beaa-c4ba-4ea9-a1f4-4e52626a3d73_Method">
    <vt:lpwstr>Standard</vt:lpwstr>
  </property>
  <property fmtid="{D5CDD505-2E9C-101B-9397-08002B2CF9AE}" pid="9" name="MSIP_Label_59e4beaa-c4ba-4ea9-a1f4-4e52626a3d73_Name">
    <vt:lpwstr>defa4170-0d19-0005-0004-bc88714345d2</vt:lpwstr>
  </property>
  <property fmtid="{D5CDD505-2E9C-101B-9397-08002B2CF9AE}" pid="10" name="MSIP_Label_59e4beaa-c4ba-4ea9-a1f4-4e52626a3d73_SiteId">
    <vt:lpwstr>58e69e55-1d13-4102-aac7-ea2947430191</vt:lpwstr>
  </property>
  <property fmtid="{D5CDD505-2E9C-101B-9397-08002B2CF9AE}" pid="11" name="MSIP_Label_59e4beaa-c4ba-4ea9-a1f4-4e52626a3d73_ActionId">
    <vt:lpwstr>ee7335d9-3df1-46b9-8682-d039146ee1a1</vt:lpwstr>
  </property>
  <property fmtid="{D5CDD505-2E9C-101B-9397-08002B2CF9AE}" pid="12" name="MSIP_Label_59e4beaa-c4ba-4ea9-a1f4-4e52626a3d73_ContentBits">
    <vt:lpwstr>0</vt:lpwstr>
  </property>
</Properties>
</file>