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handoutMasterIdLst>
    <p:handoutMasterId r:id="rId15"/>
  </p:handoutMasterIdLst>
  <p:sldIdLst>
    <p:sldId id="256" r:id="rId7"/>
    <p:sldId id="279" r:id="rId8"/>
    <p:sldId id="280" r:id="rId9"/>
    <p:sldId id="284" r:id="rId10"/>
    <p:sldId id="266" r:id="rId11"/>
    <p:sldId id="286" r:id="rId12"/>
    <p:sldId id="287" r:id="rId13"/>
    <p:sldId id="267" r:id="rId1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5797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1"/>
            <a:ext cx="3026833" cy="465797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r">
              <a:defRPr sz="1200"/>
            </a:lvl1pPr>
          </a:lstStyle>
          <a:p>
            <a:fld id="{38F41633-117D-4D38-920F-EB231DA4414A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r">
              <a:defRPr sz="1200"/>
            </a:lvl1pPr>
          </a:lstStyle>
          <a:p>
            <a:fld id="{AA5D2CB1-7E87-428C-A97F-8904C1E5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065" y="1508449"/>
            <a:ext cx="11771869" cy="124298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Enhancing </a:t>
            </a:r>
            <a:r>
              <a:rPr lang="en-US" dirty="0" err="1"/>
              <a:t>webSCORE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065" y="3429000"/>
            <a:ext cx="10845113" cy="293267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Bipartisan Election Advisory Commission</a:t>
            </a:r>
          </a:p>
          <a:p>
            <a:pPr algn="l"/>
            <a:r>
              <a:rPr lang="en-US" sz="3600" dirty="0"/>
              <a:t>August 19, 2019</a:t>
            </a:r>
          </a:p>
          <a:p>
            <a:pPr algn="l"/>
            <a:endParaRPr lang="en-US" sz="3600" dirty="0"/>
          </a:p>
          <a:p>
            <a:pPr algn="l"/>
            <a:r>
              <a:rPr lang="en-US" sz="2800" dirty="0"/>
              <a:t>Tiffany Parker, Clerk and Recorder, La Plata County</a:t>
            </a:r>
          </a:p>
          <a:p>
            <a:pPr algn="l"/>
            <a:r>
              <a:rPr lang="en-US" sz="2800" dirty="0"/>
              <a:t>Dwight Shellman, County Support Manager, Secretary of State</a:t>
            </a:r>
            <a:r>
              <a:rPr lang="en-US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54DD642-E048-4F24-AFCE-49D09BCB42BC}"/>
              </a:ext>
            </a:extLst>
          </p:cNvPr>
          <p:cNvSpPr txBox="1">
            <a:spLocks/>
          </p:cNvSpPr>
          <p:nvPr/>
        </p:nvSpPr>
        <p:spPr>
          <a:xfrm>
            <a:off x="621957" y="3925329"/>
            <a:ext cx="10371438" cy="17793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439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84" y="1527976"/>
            <a:ext cx="10834816" cy="910002"/>
          </a:xfrm>
        </p:spPr>
        <p:txBody>
          <a:bodyPr>
            <a:normAutofit/>
          </a:bodyPr>
          <a:lstStyle/>
          <a:p>
            <a:r>
              <a:rPr lang="en-US" dirty="0"/>
              <a:t>The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4" y="2617364"/>
            <a:ext cx="11277600" cy="3951215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Section 9 of HB 19-1278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added new subsection (6) to section 1-2-301, C.R.S.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Requires CDOS, by July 1, 2021 &amp; in consultation with County Clerk and Recorders, to further develop the statewide voter registration system to minimize wait times at polling locations</a:t>
            </a:r>
          </a:p>
          <a:p>
            <a:pPr>
              <a:spcAft>
                <a:spcPts val="300"/>
              </a:spcAft>
            </a:pPr>
            <a:r>
              <a:rPr lang="en-US" dirty="0"/>
              <a:t>Specifically, SCORE must be developed to: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Streamline the voter check-in process; and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Provide a simple and intuitive user interface for election judges at voter service and polling centers (VSPCs)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6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8581C40-8C77-4BD0-8805-8E4F8E60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Technology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B6EC560-1044-481C-AF81-8A696B20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dirty="0"/>
              <a:t>Colorado’s statewide voter registration system - SCORE</a:t>
            </a:r>
            <a:endParaRPr lang="en-US" sz="2800" dirty="0"/>
          </a:p>
          <a:p>
            <a:pPr lvl="1">
              <a:spcAft>
                <a:spcPts val="300"/>
              </a:spcAft>
            </a:pPr>
            <a:r>
              <a:rPr lang="en-US" sz="2800" dirty="0"/>
              <a:t>Citrix-based </a:t>
            </a:r>
            <a:r>
              <a:rPr lang="en-US" dirty="0"/>
              <a:t>application first launched in 2008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Developed for use by experienced county clerks and election staff</a:t>
            </a:r>
          </a:p>
          <a:p>
            <a:pPr>
              <a:spcAft>
                <a:spcPts val="300"/>
              </a:spcAft>
            </a:pPr>
            <a:r>
              <a:rPr lang="en-US" dirty="0"/>
              <a:t>HB 1303 enacted in 2013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Fundamentally changed Colorado’s election model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Required counties to operate VSPCs where citizen election judges must provide full range of registration &amp; voting services to eligible individuals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New election model required easier, more intuitive user interface for voter registration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8581C40-8C77-4BD0-8805-8E4F8E60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Technology (continued)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B6EC560-1044-481C-AF81-8A696B20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 err="1"/>
              <a:t>webSCORE</a:t>
            </a:r>
            <a:endParaRPr lang="en-US" dirty="0"/>
          </a:p>
          <a:p>
            <a:pPr lvl="1">
              <a:spcAft>
                <a:spcPts val="300"/>
              </a:spcAft>
            </a:pPr>
            <a:r>
              <a:rPr lang="en-US" sz="2800" dirty="0"/>
              <a:t>Colorado’s functional equivalent of an </a:t>
            </a:r>
            <a:r>
              <a:rPr lang="en-US" sz="2800" dirty="0" err="1"/>
              <a:t>ePollbook</a:t>
            </a:r>
            <a:endParaRPr lang="en-US" sz="2800" dirty="0"/>
          </a:p>
          <a:p>
            <a:pPr lvl="1">
              <a:spcAft>
                <a:spcPts val="300"/>
              </a:spcAft>
            </a:pPr>
            <a:r>
              <a:rPr lang="en-US" sz="2800" dirty="0"/>
              <a:t>Web application rather than Citrix-based </a:t>
            </a:r>
          </a:p>
          <a:p>
            <a:pPr lvl="1">
              <a:spcAft>
                <a:spcPts val="300"/>
              </a:spcAft>
            </a:pPr>
            <a:r>
              <a:rPr lang="en-US" sz="2800" dirty="0"/>
              <a:t>Developed by CDOS in close consultation with county election officials</a:t>
            </a:r>
          </a:p>
          <a:p>
            <a:pPr lvl="1">
              <a:spcAft>
                <a:spcPts val="300"/>
              </a:spcAft>
            </a:pPr>
            <a:r>
              <a:rPr lang="en-US" sz="2800" dirty="0"/>
              <a:t>Intended for use by citizen election judges rather than election staff</a:t>
            </a:r>
          </a:p>
          <a:p>
            <a:pPr lvl="2">
              <a:spcAft>
                <a:spcPts val="300"/>
              </a:spcAft>
            </a:pPr>
            <a:r>
              <a:rPr lang="en-US" sz="2400" dirty="0"/>
              <a:t>Much more intuitive user interface</a:t>
            </a:r>
          </a:p>
          <a:p>
            <a:pPr lvl="2">
              <a:spcAft>
                <a:spcPts val="300"/>
              </a:spcAft>
            </a:pPr>
            <a:r>
              <a:rPr lang="en-US" sz="2400" dirty="0"/>
              <a:t>Performs many required back-end functions “behind the scenes”</a:t>
            </a:r>
          </a:p>
          <a:p>
            <a:pPr lvl="1">
              <a:spcAft>
                <a:spcPts val="300"/>
              </a:spcAft>
            </a:pPr>
            <a:r>
              <a:rPr lang="en-US" sz="2800" dirty="0"/>
              <a:t>Exchanges data real-time with classic SCORE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114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1527976"/>
            <a:ext cx="11139616" cy="910002"/>
          </a:xfrm>
        </p:spPr>
        <p:txBody>
          <a:bodyPr/>
          <a:lstStyle/>
          <a:p>
            <a:r>
              <a:rPr lang="en-US" dirty="0"/>
              <a:t>The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2617364"/>
            <a:ext cx="11442356" cy="3951215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SCORE User Panel (SUP)  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Forum for SCORE county users to request, review, comment &amp; agree on SCORE development requirements &amp; priorities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Moderated by Josh Johnson, SCORE Product Owner for the Elections Division</a:t>
            </a:r>
          </a:p>
          <a:p>
            <a:pPr>
              <a:spcAft>
                <a:spcPts val="300"/>
              </a:spcAft>
            </a:pPr>
            <a:r>
              <a:rPr lang="en-US" dirty="0"/>
              <a:t>Members are seasoned SCORE users from 20 counties of all sizes and types: Adams, Arapahoe, Archuleta, Boulder, Broomfield, Chaffee, Cheyenne, Delta, Denver, Douglas, El Paso, Garfield, Jefferson, La Plata, Larimer, Morgan, Otero, Pitkin, Weld and Yuma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May-June Mini Conferences</a:t>
            </a:r>
          </a:p>
          <a:p>
            <a:pPr lvl="1"/>
            <a:r>
              <a:rPr lang="en-US" dirty="0"/>
              <a:t>Conducted multiple sessions with different SUP members to quickly solicit views on implementing statewide mail ballots in accordance with HB 1278</a:t>
            </a:r>
          </a:p>
          <a:p>
            <a:pPr lvl="1"/>
            <a:r>
              <a:rPr lang="en-US" dirty="0"/>
              <a:t>All SUP members with an opinion on the issue agreed statewide ballots should be implement via business processes outside of SCORE</a:t>
            </a:r>
          </a:p>
          <a:p>
            <a:r>
              <a:rPr lang="en-US" dirty="0"/>
              <a:t>June 25, 2019 Kick-off Meeting: Reviewed with full SUP membership:</a:t>
            </a:r>
          </a:p>
          <a:p>
            <a:pPr lvl="1"/>
            <a:r>
              <a:rPr lang="en-US" dirty="0"/>
              <a:t>SUP’s purpose</a:t>
            </a:r>
          </a:p>
          <a:p>
            <a:pPr lvl="1"/>
            <a:r>
              <a:rPr lang="en-US" dirty="0"/>
              <a:t>SCORE development &amp; legislative priorities</a:t>
            </a:r>
          </a:p>
          <a:p>
            <a:pPr lvl="1"/>
            <a:r>
              <a:rPr lang="en-US" dirty="0"/>
              <a:t>Statewide mail ballot implementation consensus</a:t>
            </a:r>
          </a:p>
          <a:p>
            <a:pPr lvl="1"/>
            <a:r>
              <a:rPr lang="en-US" dirty="0"/>
              <a:t>Brainstormed some concepts for voter self check-in stations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2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July 23</a:t>
            </a:r>
            <a:r>
              <a:rPr lang="en-US" baseline="30000" dirty="0"/>
              <a:t>rd</a:t>
            </a:r>
            <a:r>
              <a:rPr lang="en-US" dirty="0"/>
              <a:t> &amp; August 6th Meetings: Solicited, detailed and reviewed counties’ desired </a:t>
            </a:r>
            <a:r>
              <a:rPr lang="en-US" dirty="0" err="1"/>
              <a:t>webSCORE</a:t>
            </a:r>
            <a:r>
              <a:rPr lang="en-US" dirty="0"/>
              <a:t> enhancements to eliminate current “pain points”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Increase the efficiency of entering residence addresses into voter records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Change the order &amp; layout of fields in registration screen to more closely follow layout of VR form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Change screen layout to allow easier access to common ballot issuance buttons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Change the HAVV check resolution screen to reduce election judge confusion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Ideas for changing OLVR’s “Mail My Ballot To” dialogue to reduce voter confusion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8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9" y="1527976"/>
            <a:ext cx="11007811" cy="910002"/>
          </a:xfrm>
        </p:spPr>
        <p:txBody>
          <a:bodyPr/>
          <a:lstStyle/>
          <a:p>
            <a:r>
              <a:rPr lang="en-US" dirty="0"/>
              <a:t>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69" y="2617364"/>
            <a:ext cx="11376455" cy="3951215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SUP will continue meeting to review and agree on development requirements for the identified </a:t>
            </a:r>
            <a:r>
              <a:rPr lang="en-US" dirty="0" err="1"/>
              <a:t>webSCORE</a:t>
            </a:r>
            <a:r>
              <a:rPr lang="en-US" dirty="0"/>
              <a:t> enhancements</a:t>
            </a:r>
          </a:p>
          <a:p>
            <a:pPr>
              <a:spcAft>
                <a:spcPts val="300"/>
              </a:spcAft>
            </a:pPr>
            <a:r>
              <a:rPr lang="en-US" dirty="0"/>
              <a:t>All enhancements will be completed by statutory deadline of 7/1/2021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May be able to complete some of the desired enhancements before 2020 Presidential Election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Will work with SUP to agree on development priorities in order to achieve “biggest bang for the buck” in time for 2020 Presidential Election to the extent possible</a:t>
            </a:r>
          </a:p>
          <a:p>
            <a:pPr>
              <a:spcAft>
                <a:spcPts val="300"/>
              </a:spcAft>
            </a:pPr>
            <a:r>
              <a:rPr lang="en-US" dirty="0"/>
              <a:t>Questions?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421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fd18dd3-be77-4537-bf1a-7e73003be7e9" xsi:nil="true"/>
    <Content_x0020_Location xmlns="4fd18dd3-be77-4537-bf1a-7e73003be7e9" xsi:nil="true"/>
    <_dlc_DocId xmlns="683b8b7d-9dbb-47db-9c1c-6a3812e0373e">XKV674FVVVMR-6-1437</_dlc_DocId>
    <i89bf99be0734afaad0f11e7f7340caa xmlns="7ef082cd-876d-41c4-a4ee-fed821a997e6">
      <Terms xmlns="http://schemas.microsoft.com/office/infopath/2007/PartnerControls"/>
    </i89bf99be0734afaad0f11e7f7340caa>
    <TaxCatchAll xmlns="7ef082cd-876d-41c4-a4ee-fed821a997e6"/>
    <_dlc_DocIdUrl xmlns="683b8b7d-9dbb-47db-9c1c-6a3812e0373e">
      <Url>https://intranet.sos.state.co.us/_layouts/15/DocIdRedir.aspx?ID=XKV674FVVVMR-6-1437</Url>
      <Description>XKV674FVVVMR-6-1437</Description>
    </_dlc_DocIdUrl>
    <b202013f7921451cb1f7feee3c42e03e xmlns="7ef082cd-876d-41c4-a4ee-fed821a997e6">
      <Terms xmlns="http://schemas.microsoft.com/office/infopath/2007/PartnerControls"/>
    </b202013f7921451cb1f7feee3c42e03e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0e1c29ea-1168-4472-854a-4da45bed4d71" ContentTypeId="0x0101001E98A06BD994954495880ED56CFFCFE7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DOS Document" ma:contentTypeID="0x0101001E98A06BD994954495880ED56CFFCFE700554D21DC2394FB43A11482605DF22549" ma:contentTypeVersion="16" ma:contentTypeDescription="Use this content type for CDOS document (Document_CDOS)" ma:contentTypeScope="" ma:versionID="b407f1809033ad1a0253abda77e36752">
  <xsd:schema xmlns:xsd="http://www.w3.org/2001/XMLSchema" xmlns:xs="http://www.w3.org/2001/XMLSchema" xmlns:p="http://schemas.microsoft.com/office/2006/metadata/properties" xmlns:ns2="7ef082cd-876d-41c4-a4ee-fed821a997e6" xmlns:ns3="4fd18dd3-be77-4537-bf1a-7e73003be7e9" xmlns:ns4="683b8b7d-9dbb-47db-9c1c-6a3812e0373e" targetNamespace="http://schemas.microsoft.com/office/2006/metadata/properties" ma:root="true" ma:fieldsID="125e9c9d7a909574e15b8f1ba69892fe" ns2:_="" ns3:_="" ns4:_="">
    <xsd:import namespace="7ef082cd-876d-41c4-a4ee-fed821a997e6"/>
    <xsd:import namespace="4fd18dd3-be77-4537-bf1a-7e73003be7e9"/>
    <xsd:import namespace="683b8b7d-9dbb-47db-9c1c-6a3812e0373e"/>
    <xsd:element name="properties">
      <xsd:complexType>
        <xsd:sequence>
          <xsd:element name="documentManagement">
            <xsd:complexType>
              <xsd:all>
                <xsd:element ref="ns2:b202013f7921451cb1f7feee3c42e03e" minOccurs="0"/>
                <xsd:element ref="ns2:TaxCatchAll" minOccurs="0"/>
                <xsd:element ref="ns2:TaxCatchAllLabel" minOccurs="0"/>
                <xsd:element ref="ns2:i89bf99be0734afaad0f11e7f7340caa" minOccurs="0"/>
                <xsd:element ref="ns3:Category" minOccurs="0"/>
                <xsd:element ref="ns3:Content_x0020_Loc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082cd-876d-41c4-a4ee-fed821a997e6" elementFormDefault="qualified">
    <xsd:import namespace="http://schemas.microsoft.com/office/2006/documentManagement/types"/>
    <xsd:import namespace="http://schemas.microsoft.com/office/infopath/2007/PartnerControls"/>
    <xsd:element name="b202013f7921451cb1f7feee3c42e03e" ma:index="8" nillable="true" ma:taxonomy="true" ma:internalName="b202013f7921451cb1f7feee3c42e03e" ma:taxonomyFieldName="Division" ma:displayName="Division" ma:default="" ma:fieldId="{b202013f-7921-451c-b1f7-feee3c42e03e}" ma:sspId="0e1c29ea-1168-4472-854a-4da45bed4d71" ma:termSetId="5fccc6ff-cb7d-416d-b84b-a68a56594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4eb0fb4-3591-48f4-9134-2ad31e8701b7}" ma:internalName="TaxCatchAll" ma:showField="CatchAllData" ma:web="683b8b7d-9dbb-47db-9c1c-6a3812e03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4eb0fb4-3591-48f4-9134-2ad31e8701b7}" ma:internalName="TaxCatchAllLabel" ma:readOnly="true" ma:showField="CatchAllDataLabel" ma:web="683b8b7d-9dbb-47db-9c1c-6a3812e03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89bf99be0734afaad0f11e7f7340caa" ma:index="12" nillable="true" ma:taxonomy="true" ma:internalName="i89bf99be0734afaad0f11e7f7340caa" ma:taxonomyFieldName="Type_x0020_of_x0020_Document" ma:displayName="Type of Document" ma:default="" ma:fieldId="{289bf99b-e073-4afa-ad0f-11e7f7340caa}" ma:sspId="0e1c29ea-1168-4472-854a-4da45bed4d71" ma:termSetId="f190b1d9-64e7-4d5f-b0f5-d94771f976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18dd3-be77-4537-bf1a-7e73003be7e9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format="Dropdown" ma:internalName="Category">
      <xsd:simpleType>
        <xsd:restriction base="dms:Choice">
          <xsd:enumeration value="General"/>
          <xsd:enumeration value="Email"/>
          <xsd:enumeration value="Phone/Voicemail"/>
          <xsd:enumeration value="Web"/>
        </xsd:restriction>
      </xsd:simpleType>
    </xsd:element>
    <xsd:element name="Content_x0020_Location" ma:index="15" nillable="true" ma:displayName="Content Location" ma:format="Dropdown" ma:internalName="Content_x0020_Location">
      <xsd:simpleType>
        <xsd:restriction base="dms:Choice">
          <xsd:enumeration value="Benefits"/>
          <xsd:enumeration value="Emergency Information"/>
          <xsd:enumeration value="IT Services Desk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b8b7d-9dbb-47db-9c1c-6a3812e0373e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B96DD-3C6A-46E5-AB23-B3EEF50DC5AF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7ef082cd-876d-41c4-a4ee-fed821a997e6"/>
    <ds:schemaRef ds:uri="683b8b7d-9dbb-47db-9c1c-6a3812e0373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fd18dd3-be77-4537-bf1a-7e73003be7e9"/>
  </ds:schemaRefs>
</ds:datastoreItem>
</file>

<file path=customXml/itemProps2.xml><?xml version="1.0" encoding="utf-8"?>
<ds:datastoreItem xmlns:ds="http://schemas.openxmlformats.org/officeDocument/2006/customXml" ds:itemID="{348D2ADE-561E-4662-B3C5-F488944620D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F15CC07-04AB-41B1-8850-97FF8616D8A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3D34127-1479-411F-8855-6637329EE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f082cd-876d-41c4-a4ee-fed821a997e6"/>
    <ds:schemaRef ds:uri="4fd18dd3-be77-4537-bf1a-7e73003be7e9"/>
    <ds:schemaRef ds:uri="683b8b7d-9dbb-47db-9c1c-6a3812e03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B798184-6BA1-44E2-9F5E-08D76CCD4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13905</TotalTime>
  <Words>590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1_Office Theme</vt:lpstr>
      <vt:lpstr>Enhancing webSCORE</vt:lpstr>
      <vt:lpstr>The Objective</vt:lpstr>
      <vt:lpstr>The Technology</vt:lpstr>
      <vt:lpstr>The Technology (continued)</vt:lpstr>
      <vt:lpstr>The Forum</vt:lpstr>
      <vt:lpstr>The Work</vt:lpstr>
      <vt:lpstr>The Work (continued)</vt:lpstr>
      <vt:lpstr>The Future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Sunny</dc:creator>
  <cp:lastModifiedBy>Dwight Shellman</cp:lastModifiedBy>
  <cp:revision>95</cp:revision>
  <cp:lastPrinted>2019-06-19T15:49:35Z</cp:lastPrinted>
  <dcterms:created xsi:type="dcterms:W3CDTF">2018-07-19T18:09:46Z</dcterms:created>
  <dcterms:modified xsi:type="dcterms:W3CDTF">2019-08-18T18:45:42Z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176b7e50-4242-4a37-98e7-eea5006b3487</vt:lpwstr>
  </property>
  <property fmtid="{D5CDD505-2E9C-101B-9397-08002B2CF9AE}" pid="3" name="ContentTypeId">
    <vt:lpwstr>0x0101001E98A06BD994954495880ED56CFFCFE700554D21DC2394FB43A11482605DF22549</vt:lpwstr>
  </property>
</Properties>
</file>